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2" r:id="rId1"/>
    <p:sldMasterId id="2147483693" r:id="rId2"/>
    <p:sldMasterId id="2147483694" r:id="rId3"/>
  </p:sldMasterIdLst>
  <p:notesMasterIdLst>
    <p:notesMasterId r:id="rId17"/>
  </p:notesMasterIdLst>
  <p:sldIdLst>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11"/>
    <p:restoredTop sz="94644"/>
  </p:normalViewPr>
  <p:slideViewPr>
    <p:cSldViewPr snapToGrid="0">
      <p:cViewPr varScale="1">
        <p:scale>
          <a:sx n="165" d="100"/>
          <a:sy n="165" d="100"/>
        </p:scale>
        <p:origin x="664"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96706585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454583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950975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0071314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959808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797754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469467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851892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7416084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112954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656491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1011420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637909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438792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55394599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20" Type="http://schemas.openxmlformats.org/officeDocument/2006/relationships/slideLayout" Target="../slideLayouts/slideLayout31.xml"/><Relationship Id="rId21" Type="http://schemas.openxmlformats.org/officeDocument/2006/relationships/slideLayout" Target="../slideLayouts/slideLayout32.xml"/><Relationship Id="rId22" Type="http://schemas.openxmlformats.org/officeDocument/2006/relationships/slideLayout" Target="../slideLayouts/slideLayout33.xml"/><Relationship Id="rId23" Type="http://schemas.openxmlformats.org/officeDocument/2006/relationships/slideLayout" Target="../slideLayouts/slideLayout34.xml"/><Relationship Id="rId24" Type="http://schemas.openxmlformats.org/officeDocument/2006/relationships/theme" Target="../theme/theme2.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Relationship Id="rId14" Type="http://schemas.openxmlformats.org/officeDocument/2006/relationships/slideLayout" Target="../slideLayouts/slideLayout25.xml"/><Relationship Id="rId15" Type="http://schemas.openxmlformats.org/officeDocument/2006/relationships/slideLayout" Target="../slideLayouts/slideLayout26.xml"/><Relationship Id="rId16" Type="http://schemas.openxmlformats.org/officeDocument/2006/relationships/slideLayout" Target="../slideLayouts/slideLayout27.xml"/><Relationship Id="rId17" Type="http://schemas.openxmlformats.org/officeDocument/2006/relationships/slideLayout" Target="../slideLayouts/slideLayout28.xml"/><Relationship Id="rId18" Type="http://schemas.openxmlformats.org/officeDocument/2006/relationships/slideLayout" Target="../slideLayouts/slideLayout29.xml"/><Relationship Id="rId19" Type="http://schemas.openxmlformats.org/officeDocument/2006/relationships/slideLayout" Target="../slideLayouts/slideLayout30.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45.xml"/><Relationship Id="rId12" Type="http://schemas.openxmlformats.org/officeDocument/2006/relationships/theme" Target="../theme/theme3.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95"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36929"/>
            <a:ext cx="8210374" cy="1301857"/>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US" sz="4200" dirty="0" smtClean="0">
                <a:solidFill>
                  <a:schemeClr val="lt1"/>
                </a:solidFill>
                <a:latin typeface="Roboto Black"/>
                <a:ea typeface="Roboto Black"/>
                <a:cs typeface="Roboto Black"/>
                <a:sym typeface="Roboto Black"/>
              </a:rPr>
              <a:t>Capstone Project: </a:t>
            </a:r>
            <a:r>
              <a:rPr lang="en-US" sz="4200" dirty="0" err="1" smtClean="0">
                <a:solidFill>
                  <a:schemeClr val="lt1"/>
                </a:solidFill>
                <a:latin typeface="Roboto Black"/>
                <a:ea typeface="Roboto Black"/>
                <a:cs typeface="Roboto Black"/>
                <a:sym typeface="Roboto Black"/>
              </a:rPr>
              <a:t>CoolTShirts</a:t>
            </a:r>
            <a:endParaRPr sz="4200" dirty="0">
              <a:solidFill>
                <a:schemeClr val="lt1"/>
              </a:solidFill>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Learn SQL from Scratch</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dirty="0" smtClean="0">
                <a:solidFill>
                  <a:srgbClr val="EFEFEF"/>
                </a:solidFill>
                <a:latin typeface="Roboto Thin"/>
                <a:ea typeface="Roboto Thin"/>
                <a:cs typeface="Roboto Thin"/>
                <a:sym typeface="Roboto Thin"/>
              </a:rPr>
              <a:t>Jacob </a:t>
            </a:r>
            <a:r>
              <a:rPr lang="en-US" sz="2800" dirty="0" err="1" smtClean="0">
                <a:solidFill>
                  <a:srgbClr val="EFEFEF"/>
                </a:solidFill>
                <a:latin typeface="Roboto Thin"/>
                <a:ea typeface="Roboto Thin"/>
                <a:cs typeface="Roboto Thin"/>
                <a:sym typeface="Roboto Thin"/>
              </a:rPr>
              <a:t>Elbaum</a:t>
            </a:r>
            <a:endParaRPr lang="en-US" sz="2800" dirty="0" smtClean="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dirty="0" smtClean="0">
                <a:solidFill>
                  <a:srgbClr val="EFEFEF"/>
                </a:solidFill>
                <a:latin typeface="Roboto Thin"/>
                <a:ea typeface="Roboto Thin"/>
                <a:cs typeface="Roboto Thin"/>
                <a:sym typeface="Roboto Thin"/>
              </a:rPr>
              <a:t>June 12</a:t>
            </a:r>
            <a:r>
              <a:rPr lang="en-US" sz="2800" baseline="30000" dirty="0" smtClean="0">
                <a:solidFill>
                  <a:srgbClr val="EFEFEF"/>
                </a:solidFill>
                <a:latin typeface="Roboto Thin"/>
                <a:ea typeface="Roboto Thin"/>
                <a:cs typeface="Roboto Thin"/>
                <a:sym typeface="Roboto Thin"/>
              </a:rPr>
              <a:t>th</a:t>
            </a:r>
            <a:r>
              <a:rPr lang="en-US" sz="2800" dirty="0" smtClean="0">
                <a:solidFill>
                  <a:srgbClr val="EFEFEF"/>
                </a:solidFill>
                <a:latin typeface="Roboto Thin"/>
                <a:ea typeface="Roboto Thin"/>
                <a:cs typeface="Roboto Thin"/>
                <a:sym typeface="Roboto Thin"/>
              </a:rPr>
              <a:t>, 2019</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28209" y="239756"/>
            <a:ext cx="8520600" cy="478217"/>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400" b="1" dirty="0" smtClean="0">
                <a:solidFill>
                  <a:srgbClr val="295269"/>
                </a:solidFill>
                <a:latin typeface="Roboto"/>
                <a:ea typeface="Roboto"/>
                <a:cs typeface="Roboto"/>
                <a:sym typeface="Roboto"/>
              </a:rPr>
              <a:t>2</a:t>
            </a:r>
            <a:r>
              <a:rPr lang="en" sz="2400" b="1" dirty="0" smtClean="0">
                <a:solidFill>
                  <a:srgbClr val="295269"/>
                </a:solidFill>
                <a:latin typeface="Roboto"/>
                <a:ea typeface="Roboto"/>
                <a:cs typeface="Roboto"/>
                <a:sym typeface="Roboto"/>
              </a:rPr>
              <a:t>.</a:t>
            </a:r>
            <a:r>
              <a:rPr lang="en-US" sz="2400" b="1" dirty="0" smtClean="0">
                <a:solidFill>
                  <a:srgbClr val="295269"/>
                </a:solidFill>
                <a:latin typeface="Roboto"/>
                <a:ea typeface="Roboto"/>
                <a:cs typeface="Roboto"/>
                <a:sym typeface="Roboto"/>
              </a:rPr>
              <a:t>2</a:t>
            </a:r>
            <a:r>
              <a:rPr lang="en" sz="2400" b="1" dirty="0" smtClean="0">
                <a:solidFill>
                  <a:srgbClr val="295269"/>
                </a:solidFill>
                <a:latin typeface="Roboto"/>
                <a:ea typeface="Roboto"/>
                <a:cs typeface="Roboto"/>
                <a:sym typeface="Roboto"/>
              </a:rPr>
              <a:t> </a:t>
            </a:r>
            <a:r>
              <a:rPr lang="en-US" sz="2400" b="1" dirty="0" smtClean="0">
                <a:solidFill>
                  <a:srgbClr val="295269"/>
                </a:solidFill>
                <a:latin typeface="Roboto"/>
                <a:ea typeface="Roboto"/>
                <a:cs typeface="Roboto"/>
                <a:sym typeface="Roboto"/>
              </a:rPr>
              <a:t>How many last touches is each campaign responsible for?</a:t>
            </a:r>
            <a:endParaRPr sz="2400" b="1" dirty="0">
              <a:solidFill>
                <a:srgbClr val="295269"/>
              </a:solidFill>
              <a:latin typeface="Roboto"/>
              <a:ea typeface="Roboto"/>
              <a:cs typeface="Roboto"/>
              <a:sym typeface="Roboto"/>
            </a:endParaRPr>
          </a:p>
        </p:txBody>
      </p:sp>
      <p:sp>
        <p:nvSpPr>
          <p:cNvPr id="5" name="Shape 323"/>
          <p:cNvSpPr txBox="1"/>
          <p:nvPr/>
        </p:nvSpPr>
        <p:spPr>
          <a:xfrm>
            <a:off x="55660" y="804223"/>
            <a:ext cx="4651511" cy="2050296"/>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WITH </a:t>
            </a:r>
            <a:r>
              <a:rPr lang="en-US" sz="900" dirty="0" err="1">
                <a:latin typeface="Courier New"/>
                <a:ea typeface="Courier New"/>
                <a:cs typeface="Courier New"/>
                <a:sym typeface="Courier New"/>
              </a:rPr>
              <a:t>last_touch</a:t>
            </a:r>
            <a:r>
              <a:rPr lang="en-US" sz="900" dirty="0">
                <a:latin typeface="Courier New"/>
                <a:ea typeface="Courier New"/>
                <a:cs typeface="Courier New"/>
                <a:sym typeface="Courier New"/>
              </a:rPr>
              <a:t> </a:t>
            </a:r>
            <a:r>
              <a:rPr lang="en-US" sz="900" dirty="0" smtClean="0">
                <a:latin typeface="Courier New"/>
                <a:ea typeface="Courier New"/>
                <a:cs typeface="Courier New"/>
                <a:sym typeface="Courier New"/>
              </a:rPr>
              <a:t>AS(</a:t>
            </a:r>
          </a:p>
          <a:p>
            <a:pPr lvl="0">
              <a:buClr>
                <a:schemeClr val="dk1"/>
              </a:buClr>
              <a:buSzPts val="1100"/>
            </a:pPr>
            <a:r>
              <a:rPr lang="en-US" sz="900" dirty="0" smtClean="0">
                <a:latin typeface="Courier New"/>
                <a:ea typeface="Courier New"/>
                <a:cs typeface="Courier New"/>
                <a:sym typeface="Courier New"/>
              </a:rPr>
              <a:t>SELECT </a:t>
            </a:r>
            <a:r>
              <a:rPr lang="en-US" sz="900" dirty="0" err="1">
                <a:latin typeface="Courier New"/>
                <a:ea typeface="Courier New"/>
                <a:cs typeface="Courier New"/>
                <a:sym typeface="Courier New"/>
              </a:rPr>
              <a:t>user_id</a:t>
            </a:r>
            <a:r>
              <a:rPr lang="en-US" sz="900" dirty="0" smtClean="0">
                <a:latin typeface="Courier New"/>
                <a:ea typeface="Courier New"/>
                <a:cs typeface="Courier New"/>
                <a:sym typeface="Courier New"/>
              </a:rPr>
              <a:t>,</a:t>
            </a:r>
          </a:p>
          <a:p>
            <a:pPr lvl="0">
              <a:buClr>
                <a:schemeClr val="dk1"/>
              </a:buClr>
              <a:buSzPts val="1100"/>
            </a:pPr>
            <a:r>
              <a:rPr lang="en-US" sz="900" dirty="0" smtClean="0">
                <a:latin typeface="Courier New"/>
                <a:ea typeface="Courier New"/>
                <a:cs typeface="Courier New"/>
                <a:sym typeface="Courier New"/>
              </a:rPr>
              <a:t>MAX(timestamp</a:t>
            </a:r>
            <a:r>
              <a:rPr lang="en-US" sz="900" dirty="0">
                <a:latin typeface="Courier New"/>
                <a:ea typeface="Courier New"/>
                <a:cs typeface="Courier New"/>
                <a:sym typeface="Courier New"/>
              </a:rPr>
              <a:t>) as </a:t>
            </a:r>
            <a:r>
              <a:rPr lang="en-US" sz="900" dirty="0" err="1" smtClean="0">
                <a:latin typeface="Courier New"/>
                <a:ea typeface="Courier New"/>
                <a:cs typeface="Courier New"/>
                <a:sym typeface="Courier New"/>
              </a:rPr>
              <a:t>last_touch_at</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FROM </a:t>
            </a:r>
            <a:r>
              <a:rPr lang="en-US" sz="900" dirty="0" err="1" smtClean="0">
                <a:latin typeface="Courier New"/>
                <a:ea typeface="Courier New"/>
                <a:cs typeface="Courier New"/>
                <a:sym typeface="Courier New"/>
              </a:rPr>
              <a:t>page_visits</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GROUP </a:t>
            </a:r>
            <a:r>
              <a:rPr lang="en-US" sz="900" dirty="0">
                <a:latin typeface="Courier New"/>
                <a:ea typeface="Courier New"/>
                <a:cs typeface="Courier New"/>
                <a:sym typeface="Courier New"/>
              </a:rPr>
              <a:t>BY </a:t>
            </a:r>
            <a:r>
              <a:rPr lang="en-US" sz="900" dirty="0" err="1">
                <a:latin typeface="Courier New"/>
                <a:ea typeface="Courier New"/>
                <a:cs typeface="Courier New"/>
                <a:sym typeface="Courier New"/>
              </a:rPr>
              <a:t>user_id</a:t>
            </a:r>
            <a:r>
              <a:rPr lang="en-US" sz="900" dirty="0" smtClean="0">
                <a:latin typeface="Courier New"/>
                <a:ea typeface="Courier New"/>
                <a:cs typeface="Courier New"/>
                <a:sym typeface="Courier New"/>
              </a:rPr>
              <a:t>)</a:t>
            </a:r>
          </a:p>
          <a:p>
            <a:pPr lvl="0">
              <a:buClr>
                <a:schemeClr val="dk1"/>
              </a:buClr>
              <a:buSzPts val="1100"/>
            </a:pPr>
            <a:r>
              <a:rPr lang="en-US" sz="900" dirty="0" smtClean="0">
                <a:latin typeface="Courier New"/>
                <a:ea typeface="Courier New"/>
                <a:cs typeface="Courier New"/>
                <a:sym typeface="Courier New"/>
              </a:rPr>
              <a:t>SELECT COUNT(</a:t>
            </a:r>
            <a:r>
              <a:rPr lang="en-US" sz="900" dirty="0" err="1" smtClean="0">
                <a:latin typeface="Courier New"/>
                <a:ea typeface="Courier New"/>
                <a:cs typeface="Courier New"/>
                <a:sym typeface="Courier New"/>
              </a:rPr>
              <a:t>last_touch_at</a:t>
            </a:r>
            <a:r>
              <a:rPr lang="en-US" sz="900" dirty="0" smtClean="0">
                <a:latin typeface="Courier New"/>
                <a:ea typeface="Courier New"/>
                <a:cs typeface="Courier New"/>
                <a:sym typeface="Courier New"/>
              </a:rPr>
              <a:t>),</a:t>
            </a:r>
          </a:p>
          <a:p>
            <a:pPr lvl="0">
              <a:buClr>
                <a:schemeClr val="dk1"/>
              </a:buClr>
              <a:buSzPts val="1100"/>
            </a:pPr>
            <a:r>
              <a:rPr lang="en-US" sz="900" dirty="0" err="1" smtClean="0">
                <a:latin typeface="Courier New"/>
                <a:ea typeface="Courier New"/>
                <a:cs typeface="Courier New"/>
                <a:sym typeface="Courier New"/>
              </a:rPr>
              <a:t>lt.last_touch_at</a:t>
            </a:r>
            <a:r>
              <a:rPr lang="en-US" sz="900" dirty="0" smtClean="0">
                <a:latin typeface="Courier New"/>
                <a:ea typeface="Courier New"/>
                <a:cs typeface="Courier New"/>
                <a:sym typeface="Courier New"/>
              </a:rPr>
              <a:t>,</a:t>
            </a:r>
          </a:p>
          <a:p>
            <a:pPr lvl="0">
              <a:buClr>
                <a:schemeClr val="dk1"/>
              </a:buClr>
              <a:buSzPts val="1100"/>
            </a:pPr>
            <a:r>
              <a:rPr lang="en-US" sz="900" dirty="0" err="1" smtClean="0">
                <a:latin typeface="Courier New"/>
                <a:ea typeface="Courier New"/>
                <a:cs typeface="Courier New"/>
                <a:sym typeface="Courier New"/>
              </a:rPr>
              <a:t>pv.utm_campaign</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FROM </a:t>
            </a:r>
            <a:r>
              <a:rPr lang="en-US" sz="900" dirty="0" err="1">
                <a:latin typeface="Courier New"/>
                <a:ea typeface="Courier New"/>
                <a:cs typeface="Courier New"/>
                <a:sym typeface="Courier New"/>
              </a:rPr>
              <a:t>last_touch</a:t>
            </a:r>
            <a:r>
              <a:rPr lang="en-US" sz="900" dirty="0">
                <a:latin typeface="Courier New"/>
                <a:ea typeface="Courier New"/>
                <a:cs typeface="Courier New"/>
                <a:sym typeface="Courier New"/>
              </a:rPr>
              <a:t> </a:t>
            </a:r>
            <a:r>
              <a:rPr lang="en-US" sz="900" dirty="0" err="1" smtClean="0">
                <a:latin typeface="Courier New"/>
                <a:ea typeface="Courier New"/>
                <a:cs typeface="Courier New"/>
                <a:sym typeface="Courier New"/>
              </a:rPr>
              <a:t>lt</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JOIN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 </a:t>
            </a:r>
            <a:r>
              <a:rPr lang="en-US" sz="900" dirty="0" err="1" smtClean="0">
                <a:latin typeface="Courier New"/>
                <a:ea typeface="Courier New"/>
                <a:cs typeface="Courier New"/>
                <a:sym typeface="Courier New"/>
              </a:rPr>
              <a:t>pv</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ON </a:t>
            </a:r>
            <a:r>
              <a:rPr lang="en-US" sz="900" dirty="0" err="1">
                <a:latin typeface="Courier New"/>
                <a:ea typeface="Courier New"/>
                <a:cs typeface="Courier New"/>
                <a:sym typeface="Courier New"/>
              </a:rPr>
              <a:t>lt.user_id</a:t>
            </a:r>
            <a:r>
              <a:rPr lang="en-US" sz="900" dirty="0">
                <a:latin typeface="Courier New"/>
                <a:ea typeface="Courier New"/>
                <a:cs typeface="Courier New"/>
                <a:sym typeface="Courier New"/>
              </a:rPr>
              <a:t> = </a:t>
            </a:r>
            <a:r>
              <a:rPr lang="en-US" sz="900" dirty="0" err="1" smtClean="0">
                <a:latin typeface="Courier New"/>
                <a:ea typeface="Courier New"/>
                <a:cs typeface="Courier New"/>
                <a:sym typeface="Courier New"/>
              </a:rPr>
              <a:t>pv.user_id</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AND </a:t>
            </a:r>
            <a:r>
              <a:rPr lang="en-US" sz="900" dirty="0" err="1">
                <a:latin typeface="Courier New"/>
                <a:ea typeface="Courier New"/>
                <a:cs typeface="Courier New"/>
                <a:sym typeface="Courier New"/>
              </a:rPr>
              <a:t>lt.last_touch_at</a:t>
            </a:r>
            <a:r>
              <a:rPr lang="en-US" sz="900" dirty="0">
                <a:latin typeface="Courier New"/>
                <a:ea typeface="Courier New"/>
                <a:cs typeface="Courier New"/>
                <a:sym typeface="Courier New"/>
              </a:rPr>
              <a:t> = </a:t>
            </a:r>
            <a:r>
              <a:rPr lang="en-US" sz="900" dirty="0" err="1" smtClean="0">
                <a:latin typeface="Courier New"/>
                <a:ea typeface="Courier New"/>
                <a:cs typeface="Courier New"/>
                <a:sym typeface="Courier New"/>
              </a:rPr>
              <a:t>pv.timestamp</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GROUP </a:t>
            </a:r>
            <a:r>
              <a:rPr lang="en-US" sz="900" dirty="0">
                <a:latin typeface="Courier New"/>
                <a:ea typeface="Courier New"/>
                <a:cs typeface="Courier New"/>
                <a:sym typeface="Courier New"/>
              </a:rPr>
              <a:t>BY </a:t>
            </a:r>
            <a:r>
              <a:rPr lang="en-US" sz="900" dirty="0" err="1" smtClean="0">
                <a:latin typeface="Courier New"/>
                <a:ea typeface="Courier New"/>
                <a:cs typeface="Courier New"/>
                <a:sym typeface="Courier New"/>
              </a:rPr>
              <a:t>pv.utm_campaign</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ORDER </a:t>
            </a:r>
            <a:r>
              <a:rPr lang="en-US" sz="900" dirty="0">
                <a:latin typeface="Courier New"/>
                <a:ea typeface="Courier New"/>
                <a:cs typeface="Courier New"/>
                <a:sym typeface="Courier New"/>
              </a:rPr>
              <a:t>BY 1 </a:t>
            </a:r>
            <a:r>
              <a:rPr lang="en-US" sz="900" dirty="0" smtClean="0">
                <a:latin typeface="Courier New"/>
                <a:ea typeface="Courier New"/>
                <a:cs typeface="Courier New"/>
                <a:sym typeface="Courier New"/>
              </a:rPr>
              <a:t>DESC;</a:t>
            </a:r>
            <a:endParaRPr sz="900" dirty="0">
              <a:latin typeface="Courier New"/>
              <a:ea typeface="Courier New"/>
              <a:cs typeface="Courier New"/>
              <a:sym typeface="Courier New"/>
            </a:endParaRPr>
          </a:p>
        </p:txBody>
      </p:sp>
      <p:sp>
        <p:nvSpPr>
          <p:cNvPr id="6" name="Shape 331"/>
          <p:cNvSpPr txBox="1"/>
          <p:nvPr/>
        </p:nvSpPr>
        <p:spPr>
          <a:xfrm>
            <a:off x="63612" y="2894274"/>
            <a:ext cx="4651511" cy="2182197"/>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In order to figure this out, I had to take the existing first touch query, and make some adjustments to spin it to last touch</a:t>
            </a:r>
          </a:p>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I added a COUNT(</a:t>
            </a:r>
            <a:r>
              <a:rPr lang="en-US" sz="1200" dirty="0" err="1" smtClean="0">
                <a:latin typeface="Roboto"/>
                <a:ea typeface="Roboto"/>
                <a:cs typeface="Roboto"/>
                <a:sym typeface="Roboto"/>
              </a:rPr>
              <a:t>last_touch_at</a:t>
            </a:r>
            <a:r>
              <a:rPr lang="en-US" sz="1200" dirty="0" smtClean="0">
                <a:latin typeface="Roboto"/>
                <a:ea typeface="Roboto"/>
                <a:cs typeface="Roboto"/>
                <a:sym typeface="Roboto"/>
              </a:rPr>
              <a:t>) so that we could count the exact number of last touches for each campaign that appears in the dataset</a:t>
            </a:r>
          </a:p>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I added the “group by” which helped to count the exact number of last touches per campaign specifically as opposed to counting the number of last touches for other columns</a:t>
            </a:r>
          </a:p>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I added the “order by” just to make the table more visually appealing</a:t>
            </a:r>
          </a:p>
        </p:txBody>
      </p:sp>
      <p:graphicFrame>
        <p:nvGraphicFramePr>
          <p:cNvPr id="3" name="Table 2"/>
          <p:cNvGraphicFramePr>
            <a:graphicFrameLocks noGrp="1"/>
          </p:cNvGraphicFramePr>
          <p:nvPr>
            <p:extLst>
              <p:ext uri="{D42A27DB-BD31-4B8C-83A1-F6EECF244321}">
                <p14:modId xmlns:p14="http://schemas.microsoft.com/office/powerpoint/2010/main" val="570056848"/>
              </p:ext>
            </p:extLst>
          </p:nvPr>
        </p:nvGraphicFramePr>
        <p:xfrm>
          <a:off x="5439904" y="1069385"/>
          <a:ext cx="3292380" cy="3902850"/>
        </p:xfrm>
        <a:graphic>
          <a:graphicData uri="http://schemas.openxmlformats.org/drawingml/2006/table">
            <a:tbl>
              <a:tblPr/>
              <a:tblGrid>
                <a:gridCol w="914854"/>
                <a:gridCol w="958680"/>
                <a:gridCol w="1418846"/>
              </a:tblGrid>
              <a:tr h="433650">
                <a:tc>
                  <a:txBody>
                    <a:bodyPr/>
                    <a:lstStyle/>
                    <a:p>
                      <a:pPr algn="ctr"/>
                      <a:r>
                        <a:rPr lang="en-US" sz="800" dirty="0">
                          <a:solidFill>
                            <a:srgbClr val="292929"/>
                          </a:solidFill>
                          <a:effectLst/>
                        </a:rPr>
                        <a:t>COUNT(</a:t>
                      </a:r>
                      <a:r>
                        <a:rPr lang="en-US" sz="800" dirty="0" err="1">
                          <a:solidFill>
                            <a:srgbClr val="292929"/>
                          </a:solidFill>
                          <a:effectLst/>
                        </a:rPr>
                        <a:t>last_touch_at</a:t>
                      </a:r>
                      <a:r>
                        <a:rPr lang="en-US" sz="800" dirty="0">
                          <a:solidFill>
                            <a:srgbClr val="292929"/>
                          </a:solidFill>
                          <a:effectLst/>
                        </a:rPr>
                        <a:t>)</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0E0E0"/>
                    </a:solidFill>
                  </a:tcPr>
                </a:tc>
                <a:tc>
                  <a:txBody>
                    <a:bodyPr/>
                    <a:lstStyle/>
                    <a:p>
                      <a:pPr algn="ctr"/>
                      <a:r>
                        <a:rPr lang="en-US" sz="800" dirty="0" err="1">
                          <a:solidFill>
                            <a:srgbClr val="292929"/>
                          </a:solidFill>
                          <a:effectLst/>
                        </a:rPr>
                        <a:t>last_touch_at</a:t>
                      </a:r>
                      <a:endParaRPr lang="en-US" sz="800" dirty="0">
                        <a:solidFill>
                          <a:srgbClr val="292929"/>
                        </a:solidFill>
                        <a:effectLst/>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0E0E0"/>
                    </a:solidFill>
                  </a:tcPr>
                </a:tc>
                <a:tc>
                  <a:txBody>
                    <a:bodyPr/>
                    <a:lstStyle/>
                    <a:p>
                      <a:pPr algn="ctr"/>
                      <a:r>
                        <a:rPr lang="en-US" sz="800" dirty="0" err="1">
                          <a:solidFill>
                            <a:srgbClr val="292929"/>
                          </a:solidFill>
                          <a:effectLst/>
                        </a:rPr>
                        <a:t>utm_campaign</a:t>
                      </a:r>
                      <a:endParaRPr lang="en-US" sz="800" dirty="0">
                        <a:solidFill>
                          <a:srgbClr val="292929"/>
                        </a:solidFill>
                        <a:effectLst/>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0E0E0"/>
                    </a:solidFill>
                  </a:tcPr>
                </a:tc>
              </a:tr>
              <a:tr h="433650">
                <a:tc>
                  <a:txBody>
                    <a:bodyPr/>
                    <a:lstStyle/>
                    <a:p>
                      <a:pPr algn="ctr"/>
                      <a:r>
                        <a:rPr lang="en-US" sz="800" dirty="0">
                          <a:solidFill>
                            <a:srgbClr val="525252"/>
                          </a:solidFill>
                          <a:effectLst/>
                        </a:rPr>
                        <a:t>447</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mr-IN" sz="800" dirty="0">
                          <a:solidFill>
                            <a:srgbClr val="525252"/>
                          </a:solidFill>
                          <a:effectLst/>
                        </a:rPr>
                        <a:t>2018-01-26 06:18:39</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weekly-newsletter</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3650">
                <a:tc>
                  <a:txBody>
                    <a:bodyPr/>
                    <a:lstStyle/>
                    <a:p>
                      <a:pPr algn="ctr"/>
                      <a:r>
                        <a:rPr lang="en-US" sz="800" dirty="0">
                          <a:solidFill>
                            <a:srgbClr val="525252"/>
                          </a:solidFill>
                          <a:effectLst/>
                        </a:rPr>
                        <a:t>443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sz="800" dirty="0">
                          <a:solidFill>
                            <a:srgbClr val="525252"/>
                          </a:solidFill>
                          <a:effectLst/>
                        </a:rPr>
                        <a:t>2018-01-24 05:26:09</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dirty="0" err="1">
                          <a:solidFill>
                            <a:srgbClr val="525252"/>
                          </a:solidFill>
                          <a:effectLst/>
                        </a:rPr>
                        <a:t>retargetting</a:t>
                      </a:r>
                      <a:r>
                        <a:rPr lang="en-US" sz="800" dirty="0">
                          <a:solidFill>
                            <a:srgbClr val="525252"/>
                          </a:solidFill>
                          <a:effectLst/>
                        </a:rPr>
                        <a:t>-ad</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3650">
                <a:tc>
                  <a:txBody>
                    <a:bodyPr/>
                    <a:lstStyle/>
                    <a:p>
                      <a:pPr algn="ctr"/>
                      <a:r>
                        <a:rPr lang="is-IS" sz="800">
                          <a:solidFill>
                            <a:srgbClr val="525252"/>
                          </a:solidFill>
                          <a:effectLst/>
                        </a:rPr>
                        <a:t>245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mr-IN" sz="800" dirty="0">
                          <a:solidFill>
                            <a:srgbClr val="525252"/>
                          </a:solidFill>
                          <a:effectLst/>
                        </a:rPr>
                        <a:t>2018-01-16 11:35:09</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dirty="0" err="1">
                          <a:solidFill>
                            <a:srgbClr val="525252"/>
                          </a:solidFill>
                          <a:effectLst/>
                        </a:rPr>
                        <a:t>retargetting</a:t>
                      </a:r>
                      <a:r>
                        <a:rPr lang="en-US" sz="800" dirty="0">
                          <a:solidFill>
                            <a:srgbClr val="525252"/>
                          </a:solidFill>
                          <a:effectLst/>
                        </a:rPr>
                        <a:t>-campaign</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3650">
                <a:tc>
                  <a:txBody>
                    <a:bodyPr/>
                    <a:lstStyle/>
                    <a:p>
                      <a:pPr algn="ctr"/>
                      <a:r>
                        <a:rPr lang="is-IS" sz="800" dirty="0">
                          <a:solidFill>
                            <a:srgbClr val="525252"/>
                          </a:solidFill>
                          <a:effectLst/>
                        </a:rPr>
                        <a:t>232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mr-IN" sz="800" dirty="0">
                          <a:solidFill>
                            <a:srgbClr val="525252"/>
                          </a:solidFill>
                          <a:effectLst/>
                        </a:rPr>
                        <a:t>2018-01-15 04:55:43</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dirty="0">
                          <a:solidFill>
                            <a:srgbClr val="525252"/>
                          </a:solidFill>
                          <a:effectLst/>
                        </a:rPr>
                        <a:t>getting-to-know-cool-</a:t>
                      </a:r>
                      <a:r>
                        <a:rPr lang="en-US" sz="800" dirty="0" err="1">
                          <a:solidFill>
                            <a:srgbClr val="525252"/>
                          </a:solidFill>
                          <a:effectLst/>
                        </a:rPr>
                        <a:t>tshirts</a:t>
                      </a:r>
                      <a:endParaRPr lang="en-US" sz="800" dirty="0">
                        <a:solidFill>
                          <a:srgbClr val="525252"/>
                        </a:solidFill>
                        <a:effectLst/>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3650">
                <a:tc>
                  <a:txBody>
                    <a:bodyPr/>
                    <a:lstStyle/>
                    <a:p>
                      <a:pPr algn="ctr"/>
                      <a:r>
                        <a:rPr lang="en-US" sz="800">
                          <a:solidFill>
                            <a:srgbClr val="525252"/>
                          </a:solidFill>
                          <a:effectLst/>
                        </a:rPr>
                        <a:t>190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sz="800">
                          <a:solidFill>
                            <a:srgbClr val="525252"/>
                          </a:solidFill>
                          <a:effectLst/>
                        </a:rPr>
                        <a:t>2018-01-04 05:59:47</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dirty="0">
                          <a:solidFill>
                            <a:srgbClr val="525252"/>
                          </a:solidFill>
                          <a:effectLst/>
                        </a:rPr>
                        <a:t>ten-crazy-cool-</a:t>
                      </a:r>
                      <a:r>
                        <a:rPr lang="en-US" sz="800" dirty="0" err="1">
                          <a:solidFill>
                            <a:srgbClr val="525252"/>
                          </a:solidFill>
                          <a:effectLst/>
                        </a:rPr>
                        <a:t>tshirts</a:t>
                      </a:r>
                      <a:r>
                        <a:rPr lang="en-US" sz="800" dirty="0">
                          <a:solidFill>
                            <a:srgbClr val="525252"/>
                          </a:solidFill>
                          <a:effectLst/>
                        </a:rPr>
                        <a:t>-facts</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3650">
                <a:tc>
                  <a:txBody>
                    <a:bodyPr/>
                    <a:lstStyle/>
                    <a:p>
                      <a:pPr algn="ctr"/>
                      <a:r>
                        <a:rPr lang="is-IS" sz="800">
                          <a:solidFill>
                            <a:srgbClr val="525252"/>
                          </a:solidFill>
                          <a:effectLst/>
                        </a:rPr>
                        <a:t>184</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mr-IN" sz="800">
                          <a:solidFill>
                            <a:srgbClr val="525252"/>
                          </a:solidFill>
                          <a:effectLst/>
                        </a:rPr>
                        <a:t>2018-01-02 07:40:34</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dirty="0">
                          <a:solidFill>
                            <a:srgbClr val="525252"/>
                          </a:solidFill>
                          <a:effectLst/>
                        </a:rPr>
                        <a:t>interview-with-cool-</a:t>
                      </a:r>
                      <a:r>
                        <a:rPr lang="en-US" sz="800" dirty="0" err="1">
                          <a:solidFill>
                            <a:srgbClr val="525252"/>
                          </a:solidFill>
                          <a:effectLst/>
                        </a:rPr>
                        <a:t>tshirts</a:t>
                      </a:r>
                      <a:r>
                        <a:rPr lang="en-US" sz="800" dirty="0">
                          <a:solidFill>
                            <a:srgbClr val="525252"/>
                          </a:solidFill>
                          <a:effectLst/>
                        </a:rPr>
                        <a:t>-founder</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3650">
                <a:tc>
                  <a:txBody>
                    <a:bodyPr/>
                    <a:lstStyle/>
                    <a:p>
                      <a:pPr algn="ctr"/>
                      <a:r>
                        <a:rPr lang="is-IS" sz="800" dirty="0">
                          <a:solidFill>
                            <a:srgbClr val="525252"/>
                          </a:solidFill>
                          <a:effectLst/>
                        </a:rPr>
                        <a:t>178</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mr-IN" sz="800">
                          <a:solidFill>
                            <a:srgbClr val="525252"/>
                          </a:solidFill>
                          <a:effectLst/>
                        </a:rPr>
                        <a:t>2018-01-10 04:58:48</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dirty="0">
                          <a:solidFill>
                            <a:srgbClr val="525252"/>
                          </a:solidFill>
                          <a:effectLst/>
                        </a:rPr>
                        <a:t>paid-search</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3650">
                <a:tc>
                  <a:txBody>
                    <a:bodyPr/>
                    <a:lstStyle/>
                    <a:p>
                      <a:pPr algn="ctr"/>
                      <a:r>
                        <a:rPr lang="en-US" sz="800" dirty="0">
                          <a:solidFill>
                            <a:srgbClr val="525252"/>
                          </a:solidFill>
                          <a:effectLst/>
                        </a:rPr>
                        <a:t>60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sz="800">
                          <a:solidFill>
                            <a:srgbClr val="525252"/>
                          </a:solidFill>
                          <a:effectLst/>
                        </a:rPr>
                        <a:t>2018-01-18 21:36:32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dirty="0">
                          <a:solidFill>
                            <a:srgbClr val="525252"/>
                          </a:solidFill>
                          <a:effectLst/>
                        </a:rPr>
                        <a:t>cool-</a:t>
                      </a:r>
                      <a:r>
                        <a:rPr lang="en-US" sz="800" dirty="0" err="1">
                          <a:solidFill>
                            <a:srgbClr val="525252"/>
                          </a:solidFill>
                          <a:effectLst/>
                        </a:rPr>
                        <a:t>tshirts</a:t>
                      </a:r>
                      <a:r>
                        <a:rPr lang="en-US" sz="800" dirty="0">
                          <a:solidFill>
                            <a:srgbClr val="525252"/>
                          </a:solidFill>
                          <a:effectLst/>
                        </a:rPr>
                        <a:t>-search</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bl>
          </a:graphicData>
        </a:graphic>
      </p:graphicFrame>
    </p:spTree>
    <p:extLst>
      <p:ext uri="{BB962C8B-B14F-4D97-AF65-F5344CB8AC3E}">
        <p14:creationId xmlns:p14="http://schemas.microsoft.com/office/powerpoint/2010/main" val="800035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smtClean="0">
                <a:solidFill>
                  <a:schemeClr val="lt1"/>
                </a:solidFill>
                <a:latin typeface="Roboto Black"/>
                <a:ea typeface="Roboto Black"/>
                <a:cs typeface="Roboto Black"/>
                <a:sym typeface="Roboto Black"/>
              </a:rPr>
              <a:t>3</a:t>
            </a:r>
            <a:r>
              <a:rPr lang="en" sz="4800" dirty="0" smtClean="0">
                <a:solidFill>
                  <a:schemeClr val="lt1"/>
                </a:solidFill>
                <a:latin typeface="Roboto Black"/>
                <a:ea typeface="Roboto Black"/>
                <a:cs typeface="Roboto Black"/>
                <a:sym typeface="Roboto Black"/>
              </a:rPr>
              <a:t>. </a:t>
            </a:r>
            <a:r>
              <a:rPr lang="en-US" sz="4800" dirty="0" smtClean="0">
                <a:solidFill>
                  <a:schemeClr val="lt1"/>
                </a:solidFill>
                <a:latin typeface="Roboto Black"/>
                <a:ea typeface="Roboto Black"/>
                <a:cs typeface="Roboto Black"/>
                <a:sym typeface="Roboto Black"/>
              </a:rPr>
              <a:t>Optimize The Campaign Budget</a:t>
            </a:r>
            <a:endParaRPr dirty="0"/>
          </a:p>
        </p:txBody>
      </p:sp>
    </p:spTree>
    <p:extLst>
      <p:ext uri="{BB962C8B-B14F-4D97-AF65-F5344CB8AC3E}">
        <p14:creationId xmlns:p14="http://schemas.microsoft.com/office/powerpoint/2010/main" val="1694519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400" b="1" dirty="0" smtClean="0">
                <a:solidFill>
                  <a:srgbClr val="295269"/>
                </a:solidFill>
                <a:latin typeface="Roboto"/>
                <a:ea typeface="Roboto"/>
                <a:cs typeface="Roboto"/>
                <a:sym typeface="Roboto"/>
              </a:rPr>
              <a:t>3</a:t>
            </a:r>
            <a:r>
              <a:rPr lang="en" sz="2400" b="1" dirty="0" smtClean="0">
                <a:solidFill>
                  <a:srgbClr val="295269"/>
                </a:solidFill>
                <a:latin typeface="Roboto"/>
                <a:ea typeface="Roboto"/>
                <a:cs typeface="Roboto"/>
                <a:sym typeface="Roboto"/>
              </a:rPr>
              <a:t>.</a:t>
            </a:r>
            <a:r>
              <a:rPr lang="en-US" sz="2400" b="1" dirty="0">
                <a:solidFill>
                  <a:srgbClr val="295269"/>
                </a:solidFill>
                <a:latin typeface="Roboto"/>
                <a:ea typeface="Roboto"/>
                <a:cs typeface="Roboto"/>
                <a:sym typeface="Roboto"/>
              </a:rPr>
              <a:t>1</a:t>
            </a:r>
            <a:r>
              <a:rPr lang="en" sz="2400" b="1" dirty="0" smtClean="0">
                <a:solidFill>
                  <a:srgbClr val="295269"/>
                </a:solidFill>
                <a:latin typeface="Roboto"/>
                <a:ea typeface="Roboto"/>
                <a:cs typeface="Roboto"/>
                <a:sym typeface="Roboto"/>
              </a:rPr>
              <a:t> </a:t>
            </a:r>
            <a:r>
              <a:rPr lang="en-US" sz="2400" b="1" dirty="0" smtClean="0">
                <a:solidFill>
                  <a:srgbClr val="295269"/>
                </a:solidFill>
                <a:latin typeface="Roboto"/>
                <a:ea typeface="Roboto"/>
                <a:cs typeface="Roboto"/>
                <a:sym typeface="Roboto"/>
              </a:rPr>
              <a:t>How many visitors make a purchase?</a:t>
            </a:r>
            <a:endParaRPr sz="2400" b="1" dirty="0">
              <a:solidFill>
                <a:srgbClr val="295269"/>
              </a:solidFill>
              <a:latin typeface="Roboto"/>
              <a:ea typeface="Roboto"/>
              <a:cs typeface="Roboto"/>
              <a:sym typeface="Roboto"/>
            </a:endParaRPr>
          </a:p>
        </p:txBody>
      </p:sp>
      <p:sp>
        <p:nvSpPr>
          <p:cNvPr id="331" name="Shape 331"/>
          <p:cNvSpPr txBox="1"/>
          <p:nvPr/>
        </p:nvSpPr>
        <p:spPr>
          <a:xfrm>
            <a:off x="642924" y="1228581"/>
            <a:ext cx="4920900" cy="1673611"/>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To determine this, I first re-checked the columns of the </a:t>
            </a:r>
            <a:r>
              <a:rPr lang="en-US" sz="1200" dirty="0" err="1" smtClean="0">
                <a:latin typeface="Roboto"/>
                <a:ea typeface="Roboto"/>
                <a:cs typeface="Roboto"/>
                <a:sym typeface="Roboto"/>
              </a:rPr>
              <a:t>page_visits</a:t>
            </a:r>
            <a:r>
              <a:rPr lang="en-US" sz="1200" dirty="0" smtClean="0">
                <a:latin typeface="Roboto"/>
                <a:ea typeface="Roboto"/>
                <a:cs typeface="Roboto"/>
                <a:sym typeface="Roboto"/>
              </a:rPr>
              <a:t> table by performing this query: SELECT * FROM </a:t>
            </a:r>
            <a:r>
              <a:rPr lang="en-US" sz="1200" dirty="0" err="1" smtClean="0">
                <a:latin typeface="Roboto"/>
                <a:ea typeface="Roboto"/>
                <a:cs typeface="Roboto"/>
                <a:sym typeface="Roboto"/>
              </a:rPr>
              <a:t>page_visits</a:t>
            </a:r>
            <a:r>
              <a:rPr lang="en-US" sz="1200" dirty="0" smtClean="0">
                <a:latin typeface="Roboto"/>
                <a:ea typeface="Roboto"/>
                <a:cs typeface="Roboto"/>
                <a:sym typeface="Roboto"/>
              </a:rPr>
              <a:t> LIMIT 10;</a:t>
            </a:r>
          </a:p>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Once I saw the columns, I saw that to come up with the solution, I had to just perform a distinct count (distinct because one visitor can make multiple purchases) and add a ‘where’ clause to define the name of the page (this case the purchase) page where the user would be counted.</a:t>
            </a:r>
            <a:endParaRPr sz="1200" dirty="0">
              <a:latin typeface="Roboto"/>
              <a:ea typeface="Roboto"/>
              <a:cs typeface="Roboto"/>
              <a:sym typeface="Roboto"/>
            </a:endParaRPr>
          </a:p>
        </p:txBody>
      </p:sp>
      <p:graphicFrame>
        <p:nvGraphicFramePr>
          <p:cNvPr id="332" name="Shape 332"/>
          <p:cNvGraphicFramePr/>
          <p:nvPr>
            <p:extLst>
              <p:ext uri="{D42A27DB-BD31-4B8C-83A1-F6EECF244321}">
                <p14:modId xmlns:p14="http://schemas.microsoft.com/office/powerpoint/2010/main" val="674559871"/>
              </p:ext>
            </p:extLst>
          </p:nvPr>
        </p:nvGraphicFramePr>
        <p:xfrm>
          <a:off x="6193716" y="1673446"/>
          <a:ext cx="2127600" cy="2227994"/>
        </p:xfrm>
        <a:graphic>
          <a:graphicData uri="http://schemas.openxmlformats.org/drawingml/2006/table">
            <a:tbl>
              <a:tblPr>
                <a:noFill/>
                <a:tableStyleId>{8628B589-4659-4227-9C68-565DD4A46BFE}</a:tableStyleId>
              </a:tblPr>
              <a:tblGrid>
                <a:gridCol w="2127600"/>
              </a:tblGrid>
              <a:tr h="52781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1" i="0" u="none" strike="noStrike" kern="0" cap="none" spc="0" normalizeH="0" baseline="0" noProof="0" smtClean="0">
                          <a:ln>
                            <a:noFill/>
                          </a:ln>
                          <a:solidFill>
                            <a:srgbClr val="FFFFFF"/>
                          </a:solidFill>
                          <a:effectLst/>
                          <a:uLnTx/>
                          <a:uFillTx/>
                          <a:latin typeface="Arial"/>
                          <a:ea typeface="Arial"/>
                          <a:cs typeface="Arial"/>
                          <a:sym typeface="Arial"/>
                        </a:rPr>
                        <a:t>COUNT(DISTINCT(user_id))</a:t>
                      </a:r>
                      <a:endParaRPr kumimoji="0" lang="en" sz="1000" b="1" i="0" u="none" strike="noStrike" kern="0" cap="none" spc="0" normalizeH="0" baseline="0" noProof="0" dirty="0" smtClean="0">
                        <a:ln>
                          <a:noFill/>
                        </a:ln>
                        <a:solidFill>
                          <a:srgbClr val="FFFFFF"/>
                        </a:solidFill>
                        <a:effectLst/>
                        <a:uLnTx/>
                        <a:uFillTx/>
                        <a:latin typeface="Arial"/>
                        <a:ea typeface="Arial"/>
                        <a:cs typeface="Arial"/>
                        <a:sym typeface="Arial"/>
                      </a:endParaRP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r>
              <a:tr h="1700177">
                <a:tc>
                  <a:txBody>
                    <a:bodyPr/>
                    <a:lstStyle/>
                    <a:p>
                      <a:pPr algn="ctr"/>
                      <a:r>
                        <a:rPr lang="en-US" dirty="0" smtClean="0">
                          <a:solidFill>
                            <a:srgbClr val="525252"/>
                          </a:solidFill>
                          <a:effectLst/>
                        </a:rPr>
                        <a:t>361</a:t>
                      </a:r>
                      <a:endParaRPr lang="en-US" dirty="0">
                        <a:solidFill>
                          <a:srgbClr val="525252"/>
                        </a:solidFill>
                        <a:effectLst/>
                      </a:endParaRPr>
                    </a:p>
                  </a:txBody>
                  <a:tcPr anchor="ctr">
                    <a:lnT w="9525" cap="flat" cmpd="sng">
                      <a:solidFill>
                        <a:srgbClr val="9E9E9E"/>
                      </a:solidFill>
                      <a:prstDash val="solid"/>
                      <a:round/>
                      <a:headEnd type="none" w="sm" len="sm"/>
                      <a:tailEnd type="none" w="sm" len="sm"/>
                    </a:lnT>
                  </a:tcPr>
                </a:tc>
              </a:tr>
            </a:tbl>
          </a:graphicData>
        </a:graphic>
      </p:graphicFrame>
      <p:sp>
        <p:nvSpPr>
          <p:cNvPr id="5" name="Shape 323"/>
          <p:cNvSpPr txBox="1"/>
          <p:nvPr/>
        </p:nvSpPr>
        <p:spPr>
          <a:xfrm>
            <a:off x="1167924" y="3094191"/>
            <a:ext cx="3870900" cy="1421861"/>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 sz="900" dirty="0" smtClean="0">
                <a:latin typeface="Courier New"/>
                <a:ea typeface="Courier New"/>
                <a:cs typeface="Courier New"/>
                <a:sym typeface="Courier New"/>
              </a:rPr>
              <a:t>SELECT </a:t>
            </a:r>
            <a:r>
              <a:rPr lang="en" sz="900" dirty="0">
                <a:latin typeface="Courier New"/>
                <a:ea typeface="Courier New"/>
                <a:cs typeface="Courier New"/>
                <a:sym typeface="Courier New"/>
              </a:rPr>
              <a:t>COUNT(DISTINCT(</a:t>
            </a:r>
            <a:r>
              <a:rPr lang="en" sz="900" dirty="0" err="1">
                <a:latin typeface="Courier New"/>
                <a:ea typeface="Courier New"/>
                <a:cs typeface="Courier New"/>
                <a:sym typeface="Courier New"/>
              </a:rPr>
              <a:t>user_id</a:t>
            </a:r>
            <a:r>
              <a:rPr lang="en" sz="900" dirty="0" smtClean="0">
                <a:latin typeface="Courier New"/>
                <a:ea typeface="Courier New"/>
                <a:cs typeface="Courier New"/>
                <a:sym typeface="Courier New"/>
              </a:rPr>
              <a:t>))</a:t>
            </a:r>
            <a:endParaRPr lang="en-US" sz="900" dirty="0" smtClean="0">
              <a:latin typeface="Courier New"/>
              <a:ea typeface="Courier New"/>
              <a:cs typeface="Courier New"/>
              <a:sym typeface="Courier New"/>
            </a:endParaRPr>
          </a:p>
          <a:p>
            <a:pPr lvl="0">
              <a:buClr>
                <a:schemeClr val="dk1"/>
              </a:buClr>
              <a:buSzPts val="1100"/>
            </a:pPr>
            <a:r>
              <a:rPr lang="en" sz="900" dirty="0" smtClean="0">
                <a:latin typeface="Courier New"/>
                <a:ea typeface="Courier New"/>
                <a:cs typeface="Courier New"/>
                <a:sym typeface="Courier New"/>
              </a:rPr>
              <a:t>FROM </a:t>
            </a:r>
            <a:r>
              <a:rPr lang="en" sz="900" dirty="0" err="1" smtClean="0">
                <a:latin typeface="Courier New"/>
                <a:ea typeface="Courier New"/>
                <a:cs typeface="Courier New"/>
                <a:sym typeface="Courier New"/>
              </a:rPr>
              <a:t>page_visits</a:t>
            </a:r>
            <a:endParaRPr lang="en-US" sz="900" dirty="0" smtClean="0">
              <a:latin typeface="Courier New"/>
              <a:ea typeface="Courier New"/>
              <a:cs typeface="Courier New"/>
              <a:sym typeface="Courier New"/>
            </a:endParaRPr>
          </a:p>
          <a:p>
            <a:pPr lvl="0">
              <a:buClr>
                <a:schemeClr val="dk1"/>
              </a:buClr>
              <a:buSzPts val="1100"/>
            </a:pPr>
            <a:r>
              <a:rPr lang="en" sz="900" dirty="0" smtClean="0">
                <a:latin typeface="Courier New"/>
                <a:ea typeface="Courier New"/>
                <a:cs typeface="Courier New"/>
                <a:sym typeface="Courier New"/>
              </a:rPr>
              <a:t>WHERE </a:t>
            </a:r>
            <a:r>
              <a:rPr lang="en" sz="900" dirty="0" err="1">
                <a:latin typeface="Courier New"/>
                <a:ea typeface="Courier New"/>
                <a:cs typeface="Courier New"/>
                <a:sym typeface="Courier New"/>
              </a:rPr>
              <a:t>page_name</a:t>
            </a:r>
            <a:r>
              <a:rPr lang="en" sz="900" dirty="0">
                <a:latin typeface="Courier New"/>
                <a:ea typeface="Courier New"/>
                <a:cs typeface="Courier New"/>
                <a:sym typeface="Courier New"/>
              </a:rPr>
              <a:t> = '4 - </a:t>
            </a:r>
            <a:r>
              <a:rPr lang="en" sz="900" dirty="0" smtClean="0">
                <a:latin typeface="Courier New"/>
                <a:ea typeface="Courier New"/>
                <a:cs typeface="Courier New"/>
                <a:sym typeface="Courier New"/>
              </a:rPr>
              <a:t>purchase’;</a:t>
            </a:r>
            <a:endParaRPr sz="900" dirty="0">
              <a:latin typeface="Courier New"/>
              <a:ea typeface="Courier New"/>
              <a:cs typeface="Courier New"/>
              <a:sym typeface="Courier New"/>
            </a:endParaRPr>
          </a:p>
        </p:txBody>
      </p:sp>
    </p:spTree>
    <p:extLst>
      <p:ext uri="{BB962C8B-B14F-4D97-AF65-F5344CB8AC3E}">
        <p14:creationId xmlns:p14="http://schemas.microsoft.com/office/powerpoint/2010/main" val="13562972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364971"/>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400" b="1" dirty="0" smtClean="0">
                <a:solidFill>
                  <a:srgbClr val="295269"/>
                </a:solidFill>
                <a:latin typeface="Roboto"/>
                <a:ea typeface="Roboto"/>
                <a:cs typeface="Roboto"/>
                <a:sym typeface="Roboto"/>
              </a:rPr>
              <a:t>3</a:t>
            </a:r>
            <a:r>
              <a:rPr lang="en" sz="2400" b="1" dirty="0" smtClean="0">
                <a:solidFill>
                  <a:srgbClr val="295269"/>
                </a:solidFill>
                <a:latin typeface="Roboto"/>
                <a:ea typeface="Roboto"/>
                <a:cs typeface="Roboto"/>
                <a:sym typeface="Roboto"/>
              </a:rPr>
              <a:t>.</a:t>
            </a:r>
            <a:r>
              <a:rPr lang="en-US" sz="2400" b="1" dirty="0" smtClean="0">
                <a:solidFill>
                  <a:srgbClr val="295269"/>
                </a:solidFill>
                <a:latin typeface="Roboto"/>
                <a:ea typeface="Roboto"/>
                <a:cs typeface="Roboto"/>
                <a:sym typeface="Roboto"/>
              </a:rPr>
              <a:t>2</a:t>
            </a:r>
            <a:r>
              <a:rPr lang="en" sz="2400" b="1" dirty="0" smtClean="0">
                <a:solidFill>
                  <a:srgbClr val="295269"/>
                </a:solidFill>
                <a:latin typeface="Roboto"/>
                <a:ea typeface="Roboto"/>
                <a:cs typeface="Roboto"/>
                <a:sym typeface="Roboto"/>
              </a:rPr>
              <a:t> </a:t>
            </a:r>
            <a:r>
              <a:rPr lang="en-US" sz="2400" b="1" dirty="0" smtClean="0">
                <a:solidFill>
                  <a:srgbClr val="295269"/>
                </a:solidFill>
                <a:latin typeface="Roboto"/>
                <a:ea typeface="Roboto"/>
                <a:cs typeface="Roboto"/>
                <a:sym typeface="Roboto"/>
              </a:rPr>
              <a:t>How many last touches on the </a:t>
            </a:r>
            <a:r>
              <a:rPr lang="en-US" sz="2400" b="1" i="1" dirty="0" smtClean="0">
                <a:solidFill>
                  <a:srgbClr val="295269"/>
                </a:solidFill>
                <a:latin typeface="Roboto"/>
                <a:ea typeface="Roboto"/>
                <a:cs typeface="Roboto"/>
                <a:sym typeface="Roboto"/>
              </a:rPr>
              <a:t>purchase page </a:t>
            </a:r>
            <a:r>
              <a:rPr lang="en-US" sz="2400" b="1" dirty="0" smtClean="0">
                <a:solidFill>
                  <a:srgbClr val="295269"/>
                </a:solidFill>
                <a:latin typeface="Roboto"/>
                <a:ea typeface="Roboto"/>
                <a:cs typeface="Roboto"/>
                <a:sym typeface="Roboto"/>
              </a:rPr>
              <a:t>is each campaign responsible for? </a:t>
            </a:r>
            <a:endParaRPr sz="2400" b="1" dirty="0">
              <a:solidFill>
                <a:srgbClr val="295269"/>
              </a:solidFill>
              <a:latin typeface="Roboto"/>
              <a:ea typeface="Roboto"/>
              <a:cs typeface="Roboto"/>
              <a:sym typeface="Roboto"/>
            </a:endParaRPr>
          </a:p>
        </p:txBody>
      </p:sp>
      <p:sp>
        <p:nvSpPr>
          <p:cNvPr id="331" name="Shape 331"/>
          <p:cNvSpPr txBox="1"/>
          <p:nvPr/>
        </p:nvSpPr>
        <p:spPr>
          <a:xfrm>
            <a:off x="311700" y="1291459"/>
            <a:ext cx="4920900" cy="1836836"/>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To determine this, I had to revisit the last touch temporary table that I created 2 questions ago. </a:t>
            </a:r>
          </a:p>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Once I saw the table, I realized that the table already showed me how many last touches each campaign was responsible for, but was not showing me how many last touches lead to users arriving on the campaign’s purchase page. </a:t>
            </a:r>
          </a:p>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To do this, I just had to add a basic ‘where’ clause with ‘4 </a:t>
            </a:r>
            <a:r>
              <a:rPr lang="mr-IN" sz="1200" dirty="0" smtClean="0">
                <a:latin typeface="Roboto"/>
                <a:ea typeface="Roboto"/>
                <a:cs typeface="Roboto"/>
                <a:sym typeface="Roboto"/>
              </a:rPr>
              <a:t>–</a:t>
            </a:r>
            <a:r>
              <a:rPr lang="en-US" sz="1200" dirty="0" smtClean="0">
                <a:latin typeface="Roboto"/>
                <a:ea typeface="Roboto"/>
                <a:cs typeface="Roboto"/>
                <a:sym typeface="Roboto"/>
              </a:rPr>
              <a:t> purchase page’ </a:t>
            </a:r>
            <a:endParaRPr sz="1200" dirty="0">
              <a:latin typeface="Roboto"/>
              <a:ea typeface="Roboto"/>
              <a:cs typeface="Roboto"/>
              <a:sym typeface="Roboto"/>
            </a:endParaRPr>
          </a:p>
        </p:txBody>
      </p:sp>
      <p:sp>
        <p:nvSpPr>
          <p:cNvPr id="5" name="Shape 323"/>
          <p:cNvSpPr txBox="1"/>
          <p:nvPr/>
        </p:nvSpPr>
        <p:spPr>
          <a:xfrm>
            <a:off x="311700" y="3128295"/>
            <a:ext cx="4920900" cy="1971660"/>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WITH </a:t>
            </a:r>
            <a:r>
              <a:rPr lang="en-US" sz="900" dirty="0" err="1">
                <a:latin typeface="Courier New"/>
                <a:ea typeface="Courier New"/>
                <a:cs typeface="Courier New"/>
                <a:sym typeface="Courier New"/>
              </a:rPr>
              <a:t>last_touch</a:t>
            </a:r>
            <a:r>
              <a:rPr lang="en-US" sz="900" dirty="0">
                <a:latin typeface="Courier New"/>
                <a:ea typeface="Courier New"/>
                <a:cs typeface="Courier New"/>
                <a:sym typeface="Courier New"/>
              </a:rPr>
              <a:t> AS</a:t>
            </a:r>
            <a:r>
              <a:rPr lang="en-US" sz="900" dirty="0" smtClean="0">
                <a:latin typeface="Courier New"/>
                <a:ea typeface="Courier New"/>
                <a:cs typeface="Courier New"/>
                <a:sym typeface="Courier New"/>
              </a:rPr>
              <a:t>(</a:t>
            </a:r>
          </a:p>
          <a:p>
            <a:pPr lvl="0">
              <a:buClr>
                <a:schemeClr val="dk1"/>
              </a:buClr>
              <a:buSzPts val="1100"/>
            </a:pPr>
            <a:r>
              <a:rPr lang="en-US" sz="900" dirty="0" smtClean="0">
                <a:latin typeface="Courier New"/>
                <a:ea typeface="Courier New"/>
                <a:cs typeface="Courier New"/>
                <a:sym typeface="Courier New"/>
              </a:rPr>
              <a:t>SELECT </a:t>
            </a:r>
            <a:r>
              <a:rPr lang="en-US" sz="900" dirty="0" err="1">
                <a:latin typeface="Courier New"/>
                <a:ea typeface="Courier New"/>
                <a:cs typeface="Courier New"/>
                <a:sym typeface="Courier New"/>
              </a:rPr>
              <a:t>user_id,MAX</a:t>
            </a:r>
            <a:r>
              <a:rPr lang="en-US" sz="900" dirty="0">
                <a:latin typeface="Courier New"/>
                <a:ea typeface="Courier New"/>
                <a:cs typeface="Courier New"/>
                <a:sym typeface="Courier New"/>
              </a:rPr>
              <a:t>(timestamp) as </a:t>
            </a:r>
            <a:r>
              <a:rPr lang="en-US" sz="900" dirty="0" err="1" smtClean="0">
                <a:latin typeface="Courier New"/>
                <a:ea typeface="Courier New"/>
                <a:cs typeface="Courier New"/>
                <a:sym typeface="Courier New"/>
              </a:rPr>
              <a:t>last_touch_at</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FROM </a:t>
            </a:r>
            <a:r>
              <a:rPr lang="en-US" sz="900" dirty="0" err="1" smtClean="0">
                <a:latin typeface="Courier New"/>
                <a:ea typeface="Courier New"/>
                <a:cs typeface="Courier New"/>
                <a:sym typeface="Courier New"/>
              </a:rPr>
              <a:t>page_visits</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GROUP </a:t>
            </a:r>
            <a:r>
              <a:rPr lang="en-US" sz="900" dirty="0">
                <a:latin typeface="Courier New"/>
                <a:ea typeface="Courier New"/>
                <a:cs typeface="Courier New"/>
                <a:sym typeface="Courier New"/>
              </a:rPr>
              <a:t>BY </a:t>
            </a:r>
            <a:r>
              <a:rPr lang="en-US" sz="900" dirty="0" err="1">
                <a:latin typeface="Courier New"/>
                <a:ea typeface="Courier New"/>
                <a:cs typeface="Courier New"/>
                <a:sym typeface="Courier New"/>
              </a:rPr>
              <a:t>user_id</a:t>
            </a:r>
            <a:r>
              <a:rPr lang="en-US" sz="900" dirty="0" smtClean="0">
                <a:latin typeface="Courier New"/>
                <a:ea typeface="Courier New"/>
                <a:cs typeface="Courier New"/>
                <a:sym typeface="Courier New"/>
              </a:rPr>
              <a:t>)</a:t>
            </a:r>
          </a:p>
          <a:p>
            <a:pPr lvl="0">
              <a:buClr>
                <a:schemeClr val="dk1"/>
              </a:buClr>
              <a:buSzPts val="1100"/>
            </a:pPr>
            <a:r>
              <a:rPr lang="en-US" sz="900" dirty="0" smtClean="0">
                <a:latin typeface="Courier New"/>
                <a:ea typeface="Courier New"/>
                <a:cs typeface="Courier New"/>
                <a:sym typeface="Courier New"/>
              </a:rPr>
              <a:t>SELECT </a:t>
            </a:r>
            <a:r>
              <a:rPr lang="en-US" sz="900" dirty="0">
                <a:latin typeface="Courier New"/>
                <a:ea typeface="Courier New"/>
                <a:cs typeface="Courier New"/>
                <a:sym typeface="Courier New"/>
              </a:rPr>
              <a:t>COUNT(</a:t>
            </a:r>
            <a:r>
              <a:rPr lang="en-US" sz="900" dirty="0" err="1">
                <a:latin typeface="Courier New"/>
                <a:ea typeface="Courier New"/>
                <a:cs typeface="Courier New"/>
                <a:sym typeface="Courier New"/>
              </a:rPr>
              <a:t>last_touch_at</a:t>
            </a:r>
            <a:r>
              <a:rPr lang="en-US" sz="900" dirty="0">
                <a:latin typeface="Courier New"/>
                <a:ea typeface="Courier New"/>
                <a:cs typeface="Courier New"/>
                <a:sym typeface="Courier New"/>
              </a:rPr>
              <a:t>),</a:t>
            </a:r>
            <a:r>
              <a:rPr lang="en-US" sz="900" dirty="0" err="1">
                <a:latin typeface="Courier New"/>
                <a:ea typeface="Courier New"/>
                <a:cs typeface="Courier New"/>
                <a:sym typeface="Courier New"/>
              </a:rPr>
              <a:t>lt.last_touch_at,pv.utm_campaign</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lt.user_id</a:t>
            </a:r>
            <a:r>
              <a:rPr lang="en-US" sz="900" dirty="0">
                <a:latin typeface="Courier New"/>
                <a:ea typeface="Courier New"/>
                <a:cs typeface="Courier New"/>
                <a:sym typeface="Courier New"/>
              </a:rPr>
              <a:t>, </a:t>
            </a:r>
            <a:r>
              <a:rPr lang="en-US" sz="900" dirty="0" err="1" smtClean="0">
                <a:latin typeface="Courier New"/>
                <a:ea typeface="Courier New"/>
                <a:cs typeface="Courier New"/>
                <a:sym typeface="Courier New"/>
              </a:rPr>
              <a:t>pv.utm_source</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FROM </a:t>
            </a:r>
            <a:r>
              <a:rPr lang="en-US" sz="900" dirty="0" err="1">
                <a:latin typeface="Courier New"/>
                <a:ea typeface="Courier New"/>
                <a:cs typeface="Courier New"/>
                <a:sym typeface="Courier New"/>
              </a:rPr>
              <a:t>last_touch</a:t>
            </a:r>
            <a:r>
              <a:rPr lang="en-US" sz="900" dirty="0">
                <a:latin typeface="Courier New"/>
                <a:ea typeface="Courier New"/>
                <a:cs typeface="Courier New"/>
                <a:sym typeface="Courier New"/>
              </a:rPr>
              <a:t> </a:t>
            </a:r>
            <a:r>
              <a:rPr lang="en-US" sz="900" dirty="0" err="1" smtClean="0">
                <a:latin typeface="Courier New"/>
                <a:ea typeface="Courier New"/>
                <a:cs typeface="Courier New"/>
                <a:sym typeface="Courier New"/>
              </a:rPr>
              <a:t>lt</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JOIN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 </a:t>
            </a:r>
            <a:r>
              <a:rPr lang="en-US" sz="900" dirty="0" err="1" smtClean="0">
                <a:latin typeface="Courier New"/>
                <a:ea typeface="Courier New"/>
                <a:cs typeface="Courier New"/>
                <a:sym typeface="Courier New"/>
              </a:rPr>
              <a:t>pv</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ON </a:t>
            </a:r>
            <a:r>
              <a:rPr lang="en-US" sz="900" dirty="0" err="1">
                <a:latin typeface="Courier New"/>
                <a:ea typeface="Courier New"/>
                <a:cs typeface="Courier New"/>
                <a:sym typeface="Courier New"/>
              </a:rPr>
              <a:t>lt.user_id</a:t>
            </a:r>
            <a:r>
              <a:rPr lang="en-US" sz="900" dirty="0">
                <a:latin typeface="Courier New"/>
                <a:ea typeface="Courier New"/>
                <a:cs typeface="Courier New"/>
                <a:sym typeface="Courier New"/>
              </a:rPr>
              <a:t> = </a:t>
            </a:r>
            <a:r>
              <a:rPr lang="en-US" sz="900" dirty="0" err="1" smtClean="0">
                <a:latin typeface="Courier New"/>
                <a:ea typeface="Courier New"/>
                <a:cs typeface="Courier New"/>
                <a:sym typeface="Courier New"/>
              </a:rPr>
              <a:t>pv.user_id</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AND </a:t>
            </a:r>
            <a:r>
              <a:rPr lang="en-US" sz="900" dirty="0" err="1">
                <a:latin typeface="Courier New"/>
                <a:ea typeface="Courier New"/>
                <a:cs typeface="Courier New"/>
                <a:sym typeface="Courier New"/>
              </a:rPr>
              <a:t>lt.last_touch_at</a:t>
            </a:r>
            <a:r>
              <a:rPr lang="en-US" sz="900" dirty="0">
                <a:latin typeface="Courier New"/>
                <a:ea typeface="Courier New"/>
                <a:cs typeface="Courier New"/>
                <a:sym typeface="Courier New"/>
              </a:rPr>
              <a:t> = </a:t>
            </a:r>
            <a:r>
              <a:rPr lang="en-US" sz="900" dirty="0" err="1" smtClean="0">
                <a:latin typeface="Courier New"/>
                <a:ea typeface="Courier New"/>
                <a:cs typeface="Courier New"/>
                <a:sym typeface="Courier New"/>
              </a:rPr>
              <a:t>pv.timestamp</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WHERE </a:t>
            </a:r>
            <a:r>
              <a:rPr lang="en-US" sz="900" dirty="0" err="1">
                <a:latin typeface="Courier New"/>
                <a:ea typeface="Courier New"/>
                <a:cs typeface="Courier New"/>
                <a:sym typeface="Courier New"/>
              </a:rPr>
              <a:t>pv.page_name</a:t>
            </a:r>
            <a:r>
              <a:rPr lang="en-US" sz="900" dirty="0">
                <a:latin typeface="Courier New"/>
                <a:ea typeface="Courier New"/>
                <a:cs typeface="Courier New"/>
                <a:sym typeface="Courier New"/>
              </a:rPr>
              <a:t> = '4 - </a:t>
            </a:r>
            <a:r>
              <a:rPr lang="en-US" sz="900" dirty="0" smtClean="0">
                <a:latin typeface="Courier New"/>
                <a:ea typeface="Courier New"/>
                <a:cs typeface="Courier New"/>
                <a:sym typeface="Courier New"/>
              </a:rPr>
              <a:t>purchase’</a:t>
            </a:r>
          </a:p>
          <a:p>
            <a:pPr lvl="0">
              <a:buClr>
                <a:schemeClr val="dk1"/>
              </a:buClr>
              <a:buSzPts val="1100"/>
            </a:pPr>
            <a:r>
              <a:rPr lang="en-US" sz="900" dirty="0" smtClean="0">
                <a:latin typeface="Courier New"/>
                <a:ea typeface="Courier New"/>
                <a:cs typeface="Courier New"/>
                <a:sym typeface="Courier New"/>
              </a:rPr>
              <a:t>GROUP </a:t>
            </a:r>
            <a:r>
              <a:rPr lang="en-US" sz="900" dirty="0">
                <a:latin typeface="Courier New"/>
                <a:ea typeface="Courier New"/>
                <a:cs typeface="Courier New"/>
                <a:sym typeface="Courier New"/>
              </a:rPr>
              <a:t>BY </a:t>
            </a:r>
            <a:r>
              <a:rPr lang="en-US" sz="900" dirty="0" err="1" smtClean="0">
                <a:latin typeface="Courier New"/>
                <a:ea typeface="Courier New"/>
                <a:cs typeface="Courier New"/>
                <a:sym typeface="Courier New"/>
              </a:rPr>
              <a:t>pv.utm_campaign</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ORDER </a:t>
            </a:r>
            <a:r>
              <a:rPr lang="en-US" sz="900" dirty="0">
                <a:latin typeface="Courier New"/>
                <a:ea typeface="Courier New"/>
                <a:cs typeface="Courier New"/>
                <a:sym typeface="Courier New"/>
              </a:rPr>
              <a:t>BY 1 DESC;</a:t>
            </a:r>
            <a:endParaRPr sz="900" dirty="0">
              <a:latin typeface="Courier New"/>
              <a:ea typeface="Courier New"/>
              <a:cs typeface="Courier New"/>
              <a:sym typeface="Courier New"/>
            </a:endParaRPr>
          </a:p>
        </p:txBody>
      </p:sp>
      <p:graphicFrame>
        <p:nvGraphicFramePr>
          <p:cNvPr id="2" name="Table 1"/>
          <p:cNvGraphicFramePr>
            <a:graphicFrameLocks noGrp="1"/>
          </p:cNvGraphicFramePr>
          <p:nvPr>
            <p:extLst>
              <p:ext uri="{D42A27DB-BD31-4B8C-83A1-F6EECF244321}">
                <p14:modId xmlns:p14="http://schemas.microsoft.com/office/powerpoint/2010/main" val="1902618247"/>
              </p:ext>
            </p:extLst>
          </p:nvPr>
        </p:nvGraphicFramePr>
        <p:xfrm>
          <a:off x="5293563" y="783771"/>
          <a:ext cx="3780771" cy="4069206"/>
        </p:xfrm>
        <a:graphic>
          <a:graphicData uri="http://schemas.openxmlformats.org/drawingml/2006/table">
            <a:tbl>
              <a:tblPr/>
              <a:tblGrid>
                <a:gridCol w="821188"/>
                <a:gridCol w="865278"/>
                <a:gridCol w="1328230"/>
                <a:gridCol w="330680"/>
                <a:gridCol w="435395"/>
              </a:tblGrid>
              <a:tr h="442554">
                <a:tc>
                  <a:txBody>
                    <a:bodyPr/>
                    <a:lstStyle/>
                    <a:p>
                      <a:pPr algn="ctr"/>
                      <a:r>
                        <a:rPr lang="en-US" sz="800">
                          <a:solidFill>
                            <a:srgbClr val="292929"/>
                          </a:solidFill>
                          <a:effectLst/>
                        </a:rPr>
                        <a:t>COUNT(last_touch_at)</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0E0E0"/>
                    </a:solidFill>
                  </a:tcPr>
                </a:tc>
                <a:tc>
                  <a:txBody>
                    <a:bodyPr/>
                    <a:lstStyle/>
                    <a:p>
                      <a:pPr algn="ctr"/>
                      <a:r>
                        <a:rPr lang="en-US" sz="800">
                          <a:solidFill>
                            <a:srgbClr val="292929"/>
                          </a:solidFill>
                          <a:effectLst/>
                        </a:rPr>
                        <a:t>last_touch_at</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0E0E0"/>
                    </a:solidFill>
                  </a:tcPr>
                </a:tc>
                <a:tc>
                  <a:txBody>
                    <a:bodyPr/>
                    <a:lstStyle/>
                    <a:p>
                      <a:pPr algn="ctr"/>
                      <a:r>
                        <a:rPr lang="en-US" sz="800" dirty="0" err="1">
                          <a:solidFill>
                            <a:srgbClr val="292929"/>
                          </a:solidFill>
                          <a:effectLst/>
                        </a:rPr>
                        <a:t>utm_campaign</a:t>
                      </a:r>
                      <a:endParaRPr lang="en-US" sz="800" dirty="0">
                        <a:solidFill>
                          <a:srgbClr val="292929"/>
                        </a:solidFill>
                        <a:effectLst/>
                      </a:endParaRP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0E0E0"/>
                    </a:solidFill>
                  </a:tcPr>
                </a:tc>
                <a:tc>
                  <a:txBody>
                    <a:bodyPr/>
                    <a:lstStyle/>
                    <a:p>
                      <a:pPr algn="ctr"/>
                      <a:r>
                        <a:rPr lang="en-US" sz="800">
                          <a:solidFill>
                            <a:srgbClr val="292929"/>
                          </a:solidFill>
                          <a:effectLst/>
                        </a:rPr>
                        <a:t>user_id</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0E0E0"/>
                    </a:solidFill>
                  </a:tcPr>
                </a:tc>
                <a:tc>
                  <a:txBody>
                    <a:bodyPr/>
                    <a:lstStyle/>
                    <a:p>
                      <a:pPr algn="ctr"/>
                      <a:r>
                        <a:rPr lang="en-US" sz="800">
                          <a:solidFill>
                            <a:srgbClr val="292929"/>
                          </a:solidFill>
                          <a:effectLst/>
                        </a:rPr>
                        <a:t>utm_source</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0E0E0"/>
                    </a:solidFill>
                  </a:tcPr>
                </a:tc>
              </a:tr>
              <a:tr h="439202">
                <a:tc>
                  <a:txBody>
                    <a:bodyPr/>
                    <a:lstStyle/>
                    <a:p>
                      <a:pPr algn="ctr"/>
                      <a:r>
                        <a:rPr lang="cs-CZ" sz="800">
                          <a:solidFill>
                            <a:srgbClr val="525252"/>
                          </a:solidFill>
                          <a:effectLst/>
                        </a:rPr>
                        <a:t>114</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mr-IN" sz="800" dirty="0">
                          <a:solidFill>
                            <a:srgbClr val="525252"/>
                          </a:solidFill>
                          <a:effectLst/>
                        </a:rPr>
                        <a:t>2018-01-26 06:18:39</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dirty="0">
                          <a:solidFill>
                            <a:srgbClr val="525252"/>
                          </a:solidFill>
                          <a:effectLst/>
                        </a:rPr>
                        <a:t>weekly-newsletter</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sz="800">
                          <a:solidFill>
                            <a:srgbClr val="525252"/>
                          </a:solidFill>
                          <a:effectLst/>
                        </a:rPr>
                        <a:t>99933</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email</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9202">
                <a:tc>
                  <a:txBody>
                    <a:bodyPr/>
                    <a:lstStyle/>
                    <a:p>
                      <a:pPr algn="ctr"/>
                      <a:r>
                        <a:rPr lang="is-IS" sz="800">
                          <a:solidFill>
                            <a:srgbClr val="525252"/>
                          </a:solidFill>
                          <a:effectLst/>
                        </a:rPr>
                        <a:t>112</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sz="800">
                          <a:solidFill>
                            <a:srgbClr val="525252"/>
                          </a:solidFill>
                          <a:effectLst/>
                        </a:rPr>
                        <a:t>2018-01-06 09:41:19</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retargetting-ad</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cs-CZ" sz="800">
                          <a:solidFill>
                            <a:srgbClr val="525252"/>
                          </a:solidFill>
                          <a:effectLst/>
                        </a:rPr>
                        <a:t>99897</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facebook</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9202">
                <a:tc>
                  <a:txBody>
                    <a:bodyPr/>
                    <a:lstStyle/>
                    <a:p>
                      <a:pPr algn="ctr"/>
                      <a:r>
                        <a:rPr lang="en-US" sz="800">
                          <a:solidFill>
                            <a:srgbClr val="525252"/>
                          </a:solidFill>
                          <a:effectLst/>
                        </a:rPr>
                        <a:t>53</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sz="800" dirty="0">
                          <a:solidFill>
                            <a:srgbClr val="525252"/>
                          </a:solidFill>
                          <a:effectLst/>
                        </a:rPr>
                        <a:t>2018-01-24 09:00:58</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retargetting-campaign</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sz="800">
                          <a:solidFill>
                            <a:srgbClr val="525252"/>
                          </a:solidFill>
                          <a:effectLst/>
                        </a:rPr>
                        <a:t>99285</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email</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9202">
                <a:tc>
                  <a:txBody>
                    <a:bodyPr/>
                    <a:lstStyle/>
                    <a:p>
                      <a:pPr algn="ctr"/>
                      <a:r>
                        <a:rPr lang="is-IS" sz="800" dirty="0">
                          <a:solidFill>
                            <a:srgbClr val="525252"/>
                          </a:solidFill>
                          <a:effectLst/>
                        </a:rPr>
                        <a:t>52</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mr-IN" sz="800">
                          <a:solidFill>
                            <a:srgbClr val="525252"/>
                          </a:solidFill>
                          <a:effectLst/>
                        </a:rPr>
                        <a:t>2018-01-19 16:37:58</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paid-search</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cs-CZ" sz="800" dirty="0">
                          <a:solidFill>
                            <a:srgbClr val="525252"/>
                          </a:solidFill>
                          <a:effectLst/>
                        </a:rPr>
                        <a:t>94567</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dirty="0">
                          <a:solidFill>
                            <a:srgbClr val="525252"/>
                          </a:solidFill>
                          <a:effectLst/>
                        </a:rPr>
                        <a:t>google</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9202">
                <a:tc>
                  <a:txBody>
                    <a:bodyPr/>
                    <a:lstStyle/>
                    <a:p>
                      <a:pPr algn="ctr"/>
                      <a:r>
                        <a:rPr lang="en-US" sz="800">
                          <a:solidFill>
                            <a:srgbClr val="525252"/>
                          </a:solidFill>
                          <a:effectLst/>
                        </a:rPr>
                        <a:t>9</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mr-IN" sz="800">
                          <a:solidFill>
                            <a:srgbClr val="525252"/>
                          </a:solidFill>
                          <a:effectLst/>
                        </a:rPr>
                        <a:t>2018-01-16 15:15:29</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dirty="0">
                          <a:solidFill>
                            <a:srgbClr val="525252"/>
                          </a:solidFill>
                          <a:effectLst/>
                        </a:rPr>
                        <a:t>getting-to-know-cool-</a:t>
                      </a:r>
                      <a:r>
                        <a:rPr lang="en-US" sz="800" dirty="0" err="1">
                          <a:solidFill>
                            <a:srgbClr val="525252"/>
                          </a:solidFill>
                          <a:effectLst/>
                        </a:rPr>
                        <a:t>tshirts</a:t>
                      </a:r>
                      <a:endParaRPr lang="en-US" sz="800" dirty="0">
                        <a:solidFill>
                          <a:srgbClr val="525252"/>
                        </a:solidFill>
                        <a:effectLst/>
                      </a:endParaRP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sz="800">
                          <a:solidFill>
                            <a:srgbClr val="525252"/>
                          </a:solidFill>
                          <a:effectLst/>
                        </a:rPr>
                        <a:t>92172</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nytimes</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9202">
                <a:tc>
                  <a:txBody>
                    <a:bodyPr/>
                    <a:lstStyle/>
                    <a:p>
                      <a:pPr algn="ctr"/>
                      <a:r>
                        <a:rPr lang="en-US" sz="800">
                          <a:solidFill>
                            <a:srgbClr val="525252"/>
                          </a:solidFill>
                          <a:effectLst/>
                        </a:rPr>
                        <a:t>9</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mr-IN" sz="800">
                          <a:solidFill>
                            <a:srgbClr val="525252"/>
                          </a:solidFill>
                          <a:effectLst/>
                        </a:rPr>
                        <a:t>2018-01-15 04:17:36</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ten-crazy-cool-tshirts-facts</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uk-UA" sz="800">
                          <a:solidFill>
                            <a:srgbClr val="525252"/>
                          </a:solidFill>
                          <a:effectLst/>
                        </a:rPr>
                        <a:t>98651</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buzzfeed</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9202">
                <a:tc>
                  <a:txBody>
                    <a:bodyPr/>
                    <a:lstStyle/>
                    <a:p>
                      <a:pPr algn="ctr"/>
                      <a:r>
                        <a:rPr lang="en-US" sz="800">
                          <a:solidFill>
                            <a:srgbClr val="525252"/>
                          </a:solidFill>
                          <a:effectLst/>
                        </a:rPr>
                        <a:t>7</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sz="800">
                          <a:solidFill>
                            <a:srgbClr val="525252"/>
                          </a:solidFill>
                          <a:effectLst/>
                        </a:rPr>
                        <a:t>2018-01-10 18:20:21</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interview-with-cool-tshirts-founder</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cs-CZ" sz="800">
                          <a:solidFill>
                            <a:srgbClr val="525252"/>
                          </a:solidFill>
                          <a:effectLst/>
                        </a:rPr>
                        <a:t>83547</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medium</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439202">
                <a:tc>
                  <a:txBody>
                    <a:bodyPr/>
                    <a:lstStyle/>
                    <a:p>
                      <a:pPr algn="ctr"/>
                      <a:r>
                        <a:rPr lang="is-IS" sz="800">
                          <a:solidFill>
                            <a:srgbClr val="525252"/>
                          </a:solidFill>
                          <a:effectLst/>
                        </a:rPr>
                        <a:t>2</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sz="800">
                          <a:solidFill>
                            <a:srgbClr val="525252"/>
                          </a:solidFill>
                          <a:effectLst/>
                        </a:rPr>
                        <a:t>2018-01-18 00:25:00</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cool-tshirts-search</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a:solidFill>
                            <a:srgbClr val="525252"/>
                          </a:solidFill>
                          <a:effectLst/>
                        </a:rPr>
                        <a:t>95650</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sz="800" dirty="0">
                          <a:solidFill>
                            <a:srgbClr val="525252"/>
                          </a:solidFill>
                          <a:effectLst/>
                        </a:rPr>
                        <a:t>google</a:t>
                      </a:r>
                    </a:p>
                  </a:txBody>
                  <a:tcPr marL="86375" marR="86375" marT="43187" marB="4318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bl>
          </a:graphicData>
        </a:graphic>
      </p:graphicFrame>
      <p:sp>
        <p:nvSpPr>
          <p:cNvPr id="3" name="Rectangle 1"/>
          <p:cNvSpPr>
            <a:spLocks noChangeArrowheads="1"/>
          </p:cNvSpPr>
          <p:nvPr/>
        </p:nvSpPr>
        <p:spPr bwMode="auto">
          <a:xfrm>
            <a:off x="4574418" y="1343710"/>
            <a:ext cx="502678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charset="0"/>
              </a:rPr>
              <a:t/>
            </a:r>
            <a:br>
              <a:rPr kumimoji="0" lang="en-US" altLang="en-US" sz="1800" b="0" i="0" u="none" strike="noStrike" cap="none" normalizeH="0" baseline="0">
                <a:ln>
                  <a:noFill/>
                </a:ln>
                <a:solidFill>
                  <a:schemeClr val="tx1"/>
                </a:solidFill>
                <a:effectLst/>
                <a:latin typeface="Arial" charset="0"/>
              </a:rPr>
            </a:br>
            <a:endParaRPr kumimoji="0" lang="en-US" alt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525893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smtClean="0">
                <a:solidFill>
                  <a:srgbClr val="295269"/>
                </a:solidFill>
              </a:rPr>
              <a:t>Table </a:t>
            </a:r>
            <a:r>
              <a:rPr lang="en" b="1" dirty="0">
                <a:solidFill>
                  <a:srgbClr val="295269"/>
                </a:solidFill>
              </a:rPr>
              <a:t>of Contents</a:t>
            </a:r>
            <a:endParaRPr b="1" dirty="0">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Get familiar with </a:t>
            </a:r>
            <a:r>
              <a:rPr lang="en" sz="2400" dirty="0" err="1">
                <a:solidFill>
                  <a:srgbClr val="222222"/>
                </a:solidFill>
                <a:highlight>
                  <a:srgbClr val="FFFFFF"/>
                </a:highlight>
                <a:latin typeface="Roboto"/>
                <a:ea typeface="Roboto"/>
                <a:cs typeface="Roboto"/>
                <a:sym typeface="Roboto"/>
              </a:rPr>
              <a:t>CoolTShirts</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What is the user journey?</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Optimize the campaign budget</a:t>
            </a: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smtClean="0">
                <a:solidFill>
                  <a:schemeClr val="lt1"/>
                </a:solidFill>
                <a:latin typeface="Roboto Black"/>
                <a:ea typeface="Roboto Black"/>
                <a:cs typeface="Roboto Black"/>
                <a:sym typeface="Roboto Black"/>
              </a:rPr>
              <a:t>1. </a:t>
            </a:r>
            <a:r>
              <a:rPr lang="en-US" sz="4800" dirty="0" smtClean="0">
                <a:solidFill>
                  <a:schemeClr val="lt1"/>
                </a:solidFill>
                <a:latin typeface="Roboto Black"/>
                <a:ea typeface="Roboto Black"/>
                <a:cs typeface="Roboto Black"/>
                <a:sym typeface="Roboto Black"/>
              </a:rPr>
              <a:t>Get familiar with </a:t>
            </a:r>
            <a:r>
              <a:rPr lang="en-US" sz="4800" dirty="0" err="1" smtClean="0">
                <a:solidFill>
                  <a:schemeClr val="lt1"/>
                </a:solidFill>
                <a:latin typeface="Roboto Black"/>
                <a:ea typeface="Roboto Black"/>
                <a:cs typeface="Roboto Black"/>
                <a:sym typeface="Roboto Black"/>
              </a:rPr>
              <a:t>CoolTShirts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1.1 </a:t>
            </a:r>
            <a:r>
              <a:rPr lang="en-US" sz="2400" b="1" dirty="0" smtClean="0">
                <a:solidFill>
                  <a:srgbClr val="295269"/>
                </a:solidFill>
                <a:latin typeface="Roboto"/>
                <a:ea typeface="Roboto"/>
                <a:cs typeface="Roboto"/>
                <a:sym typeface="Roboto"/>
              </a:rPr>
              <a:t>Page Visits Table at </a:t>
            </a:r>
            <a:r>
              <a:rPr lang="en-US" sz="2400" b="1" dirty="0" err="1" smtClean="0">
                <a:solidFill>
                  <a:srgbClr val="295269"/>
                </a:solidFill>
                <a:latin typeface="Roboto"/>
                <a:ea typeface="Roboto"/>
                <a:cs typeface="Roboto"/>
                <a:sym typeface="Roboto"/>
              </a:rPr>
              <a:t>CoolTShirts</a:t>
            </a:r>
            <a:endParaRPr sz="2400" b="1" dirty="0">
              <a:solidFill>
                <a:srgbClr val="295269"/>
              </a:solidFill>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206886081"/>
              </p:ext>
            </p:extLst>
          </p:nvPr>
        </p:nvGraphicFramePr>
        <p:xfrm>
          <a:off x="185724" y="1970937"/>
          <a:ext cx="8520601" cy="2587222"/>
        </p:xfrm>
        <a:graphic>
          <a:graphicData uri="http://schemas.openxmlformats.org/drawingml/2006/table">
            <a:tbl>
              <a:tblPr>
                <a:noFill/>
                <a:tableStyleId>{8628B589-4659-4227-9C68-565DD4A46BFE}</a:tableStyleId>
              </a:tblPr>
              <a:tblGrid>
                <a:gridCol w="1483393"/>
                <a:gridCol w="1899499"/>
                <a:gridCol w="1899499"/>
                <a:gridCol w="1619105"/>
                <a:gridCol w="1619105"/>
              </a:tblGrid>
              <a:tr h="487853">
                <a:tc>
                  <a:txBody>
                    <a:bodyPr/>
                    <a:lstStyle/>
                    <a:p>
                      <a:pPr marL="0" lvl="0" indent="0" rtl="0">
                        <a:spcBef>
                          <a:spcPts val="0"/>
                        </a:spcBef>
                        <a:spcAft>
                          <a:spcPts val="0"/>
                        </a:spcAft>
                        <a:buNone/>
                      </a:pPr>
                      <a:r>
                        <a:rPr lang="en" sz="1000" b="1" smtClean="0">
                          <a:solidFill>
                            <a:srgbClr val="FFFFFF"/>
                          </a:solidFill>
                        </a:rPr>
                        <a:t>page_name			</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smtClean="0">
                          <a:solidFill>
                            <a:srgbClr val="FFFFFF"/>
                          </a:solidFill>
                        </a:rPr>
                        <a:t>timestamp</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err="1" smtClean="0">
                          <a:solidFill>
                            <a:srgbClr val="FFFFFF"/>
                          </a:solidFill>
                        </a:rPr>
                        <a:t>user_id</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err="1" smtClean="0">
                          <a:solidFill>
                            <a:srgbClr val="FFFFFF"/>
                          </a:solidFill>
                        </a:rPr>
                        <a:t>utm_campa</a:t>
                      </a:r>
                      <a:r>
                        <a:rPr lang="en-US" sz="1000" b="1" dirty="0" err="1" smtClean="0">
                          <a:solidFill>
                            <a:srgbClr val="FFFFFF"/>
                          </a:solidFill>
                        </a:rPr>
                        <a:t>ign</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err="1" smtClean="0">
                          <a:solidFill>
                            <a:srgbClr val="FFFFFF"/>
                          </a:solidFill>
                        </a:rPr>
                        <a:t>utm_source</a:t>
                      </a:r>
                      <a:endParaRPr sz="1000" b="1" dirty="0">
                        <a:solidFill>
                          <a:srgbClr val="FFFFFF"/>
                        </a:solidFill>
                      </a:endParaRPr>
                    </a:p>
                  </a:txBody>
                  <a:tcPr marL="91425" marR="91425" marT="91425" marB="91425">
                    <a:solidFill>
                      <a:srgbClr val="204056">
                        <a:alpha val="82490"/>
                      </a:srgbClr>
                    </a:solidFill>
                  </a:tcPr>
                </a:tc>
              </a:tr>
              <a:tr h="392692">
                <a:tc>
                  <a:txBody>
                    <a:bodyPr/>
                    <a:lstStyle/>
                    <a:p>
                      <a:pPr algn="ctr"/>
                      <a:r>
                        <a:rPr lang="en-US" dirty="0">
                          <a:solidFill>
                            <a:srgbClr val="525252"/>
                          </a:solidFill>
                          <a:effectLst/>
                        </a:rPr>
                        <a:t>1 - </a:t>
                      </a:r>
                      <a:r>
                        <a:rPr lang="en-US" dirty="0" err="1">
                          <a:solidFill>
                            <a:srgbClr val="525252"/>
                          </a:solidFill>
                          <a:effectLst/>
                        </a:rPr>
                        <a:t>landing_page</a:t>
                      </a:r>
                      <a:endParaRPr lang="en-US" dirty="0">
                        <a:solidFill>
                          <a:srgbClr val="525252"/>
                        </a:solidFill>
                        <a:effectLst/>
                      </a:endParaRPr>
                    </a:p>
                  </a:txBody>
                  <a:tcPr anchor="ctr"/>
                </a:tc>
                <a:tc>
                  <a:txBody>
                    <a:bodyPr/>
                    <a:lstStyle/>
                    <a:p>
                      <a:pPr algn="ctr"/>
                      <a:r>
                        <a:rPr lang="mr-IN">
                          <a:solidFill>
                            <a:srgbClr val="525252"/>
                          </a:solidFill>
                          <a:effectLst/>
                        </a:rPr>
                        <a:t>2018-01-24 03:12:16</a:t>
                      </a:r>
                    </a:p>
                  </a:txBody>
                  <a:tcPr anchor="ctr"/>
                </a:tc>
                <a:tc>
                  <a:txBody>
                    <a:bodyPr/>
                    <a:lstStyle/>
                    <a:p>
                      <a:pPr algn="ctr"/>
                      <a:r>
                        <a:rPr lang="is-IS">
                          <a:solidFill>
                            <a:srgbClr val="525252"/>
                          </a:solidFill>
                          <a:effectLst/>
                        </a:rPr>
                        <a:t>10006</a:t>
                      </a:r>
                    </a:p>
                  </a:txBody>
                  <a:tcPr anchor="ctr"/>
                </a:tc>
                <a:tc>
                  <a:txBody>
                    <a:bodyPr/>
                    <a:lstStyle/>
                    <a:p>
                      <a:pPr algn="ctr"/>
                      <a:r>
                        <a:rPr lang="en-US">
                          <a:solidFill>
                            <a:srgbClr val="525252"/>
                          </a:solidFill>
                          <a:effectLst/>
                        </a:rPr>
                        <a:t>getting-to-know-cool-tshirts</a:t>
                      </a:r>
                    </a:p>
                  </a:txBody>
                  <a:tcPr anchor="ctr"/>
                </a:tc>
                <a:tc>
                  <a:txBody>
                    <a:bodyPr/>
                    <a:lstStyle/>
                    <a:p>
                      <a:pPr algn="ctr"/>
                      <a:r>
                        <a:rPr lang="en-US">
                          <a:solidFill>
                            <a:srgbClr val="525252"/>
                          </a:solidFill>
                          <a:effectLst/>
                        </a:rPr>
                        <a:t>nytimes</a:t>
                      </a:r>
                    </a:p>
                  </a:txBody>
                  <a:tcPr anchor="ctr"/>
                </a:tc>
              </a:tr>
              <a:tr h="392692">
                <a:tc>
                  <a:txBody>
                    <a:bodyPr/>
                    <a:lstStyle/>
                    <a:p>
                      <a:pPr algn="ctr"/>
                      <a:r>
                        <a:rPr lang="en-US">
                          <a:solidFill>
                            <a:srgbClr val="525252"/>
                          </a:solidFill>
                          <a:effectLst/>
                        </a:rPr>
                        <a:t>2 - shopping_cart</a:t>
                      </a:r>
                    </a:p>
                  </a:txBody>
                  <a:tcPr anchor="ctr"/>
                </a:tc>
                <a:tc>
                  <a:txBody>
                    <a:bodyPr/>
                    <a:lstStyle/>
                    <a:p>
                      <a:pPr algn="ctr"/>
                      <a:r>
                        <a:rPr lang="is-IS">
                          <a:solidFill>
                            <a:srgbClr val="525252"/>
                          </a:solidFill>
                          <a:effectLst/>
                        </a:rPr>
                        <a:t>2018-01-24 04:04:16</a:t>
                      </a:r>
                    </a:p>
                  </a:txBody>
                  <a:tcPr anchor="ctr"/>
                </a:tc>
                <a:tc>
                  <a:txBody>
                    <a:bodyPr/>
                    <a:lstStyle/>
                    <a:p>
                      <a:pPr algn="ctr"/>
                      <a:r>
                        <a:rPr lang="is-IS">
                          <a:solidFill>
                            <a:srgbClr val="525252"/>
                          </a:solidFill>
                          <a:effectLst/>
                        </a:rPr>
                        <a:t>10006</a:t>
                      </a:r>
                    </a:p>
                  </a:txBody>
                  <a:tcPr anchor="ctr"/>
                </a:tc>
                <a:tc>
                  <a:txBody>
                    <a:bodyPr/>
                    <a:lstStyle/>
                    <a:p>
                      <a:pPr algn="ctr"/>
                      <a:r>
                        <a:rPr lang="en-US">
                          <a:solidFill>
                            <a:srgbClr val="525252"/>
                          </a:solidFill>
                          <a:effectLst/>
                        </a:rPr>
                        <a:t>getting-to-know-cool-tshirts</a:t>
                      </a:r>
                    </a:p>
                  </a:txBody>
                  <a:tcPr anchor="ctr"/>
                </a:tc>
                <a:tc>
                  <a:txBody>
                    <a:bodyPr/>
                    <a:lstStyle/>
                    <a:p>
                      <a:pPr algn="ctr"/>
                      <a:r>
                        <a:rPr lang="en-US">
                          <a:solidFill>
                            <a:srgbClr val="525252"/>
                          </a:solidFill>
                          <a:effectLst/>
                        </a:rPr>
                        <a:t>nytimes</a:t>
                      </a:r>
                    </a:p>
                  </a:txBody>
                  <a:tcPr anchor="ctr"/>
                </a:tc>
              </a:tr>
              <a:tr h="392692">
                <a:tc>
                  <a:txBody>
                    <a:bodyPr/>
                    <a:lstStyle/>
                    <a:p>
                      <a:pPr algn="ctr"/>
                      <a:r>
                        <a:rPr lang="en-US">
                          <a:solidFill>
                            <a:srgbClr val="525252"/>
                          </a:solidFill>
                          <a:effectLst/>
                        </a:rPr>
                        <a:t>3 - checkout</a:t>
                      </a:r>
                    </a:p>
                  </a:txBody>
                  <a:tcPr anchor="ctr"/>
                </a:tc>
                <a:tc>
                  <a:txBody>
                    <a:bodyPr/>
                    <a:lstStyle/>
                    <a:p>
                      <a:pPr algn="ctr"/>
                      <a:r>
                        <a:rPr lang="mr-IN">
                          <a:solidFill>
                            <a:srgbClr val="525252"/>
                          </a:solidFill>
                          <a:effectLst/>
                        </a:rPr>
                        <a:t>2018-01-25 23:10:16</a:t>
                      </a:r>
                    </a:p>
                  </a:txBody>
                  <a:tcPr anchor="ctr"/>
                </a:tc>
                <a:tc>
                  <a:txBody>
                    <a:bodyPr/>
                    <a:lstStyle/>
                    <a:p>
                      <a:pPr algn="ctr"/>
                      <a:r>
                        <a:rPr lang="is-IS">
                          <a:solidFill>
                            <a:srgbClr val="525252"/>
                          </a:solidFill>
                          <a:effectLst/>
                        </a:rPr>
                        <a:t>10006</a:t>
                      </a:r>
                    </a:p>
                  </a:txBody>
                  <a:tcPr anchor="ctr"/>
                </a:tc>
                <a:tc>
                  <a:txBody>
                    <a:bodyPr/>
                    <a:lstStyle/>
                    <a:p>
                      <a:pPr algn="ctr"/>
                      <a:r>
                        <a:rPr lang="en-US">
                          <a:solidFill>
                            <a:srgbClr val="525252"/>
                          </a:solidFill>
                          <a:effectLst/>
                        </a:rPr>
                        <a:t>weekly-newsletter</a:t>
                      </a:r>
                    </a:p>
                  </a:txBody>
                  <a:tcPr anchor="ctr"/>
                </a:tc>
                <a:tc>
                  <a:txBody>
                    <a:bodyPr/>
                    <a:lstStyle/>
                    <a:p>
                      <a:pPr algn="ctr"/>
                      <a:r>
                        <a:rPr lang="en-US">
                          <a:solidFill>
                            <a:srgbClr val="525252"/>
                          </a:solidFill>
                          <a:effectLst/>
                        </a:rPr>
                        <a:t>email</a:t>
                      </a:r>
                    </a:p>
                  </a:txBody>
                  <a:tcPr anchor="ctr"/>
                </a:tc>
              </a:tr>
              <a:tr h="392692">
                <a:tc>
                  <a:txBody>
                    <a:bodyPr/>
                    <a:lstStyle/>
                    <a:p>
                      <a:pPr algn="ctr"/>
                      <a:r>
                        <a:rPr lang="en-US">
                          <a:solidFill>
                            <a:srgbClr val="525252"/>
                          </a:solidFill>
                          <a:effectLst/>
                        </a:rPr>
                        <a:t>1 - landing_page</a:t>
                      </a:r>
                    </a:p>
                  </a:txBody>
                  <a:tcPr anchor="ctr"/>
                </a:tc>
                <a:tc>
                  <a:txBody>
                    <a:bodyPr/>
                    <a:lstStyle/>
                    <a:p>
                      <a:pPr algn="ctr"/>
                      <a:r>
                        <a:rPr lang="is-IS">
                          <a:solidFill>
                            <a:srgbClr val="525252"/>
                          </a:solidFill>
                          <a:effectLst/>
                        </a:rPr>
                        <a:t>2018-01-25 20:32:02</a:t>
                      </a:r>
                    </a:p>
                  </a:txBody>
                  <a:tcPr anchor="ctr"/>
                </a:tc>
                <a:tc>
                  <a:txBody>
                    <a:bodyPr/>
                    <a:lstStyle/>
                    <a:p>
                      <a:pPr algn="ctr"/>
                      <a:r>
                        <a:rPr lang="is-IS">
                          <a:solidFill>
                            <a:srgbClr val="525252"/>
                          </a:solidFill>
                          <a:effectLst/>
                        </a:rPr>
                        <a:t>10030</a:t>
                      </a:r>
                    </a:p>
                  </a:txBody>
                  <a:tcPr anchor="ctr"/>
                </a:tc>
                <a:tc>
                  <a:txBody>
                    <a:bodyPr/>
                    <a:lstStyle/>
                    <a:p>
                      <a:pPr algn="ctr"/>
                      <a:r>
                        <a:rPr lang="en-US">
                          <a:solidFill>
                            <a:srgbClr val="525252"/>
                          </a:solidFill>
                          <a:effectLst/>
                        </a:rPr>
                        <a:t>ten-crazy-cool-tshirts-facts</a:t>
                      </a:r>
                    </a:p>
                  </a:txBody>
                  <a:tcPr anchor="ctr"/>
                </a:tc>
                <a:tc>
                  <a:txBody>
                    <a:bodyPr/>
                    <a:lstStyle/>
                    <a:p>
                      <a:pPr algn="ctr"/>
                      <a:r>
                        <a:rPr lang="en-US" dirty="0" err="1">
                          <a:solidFill>
                            <a:srgbClr val="525252"/>
                          </a:solidFill>
                          <a:effectLst/>
                        </a:rPr>
                        <a:t>buzzfee</a:t>
                      </a:r>
                      <a:endParaRPr lang="en-US" dirty="0">
                        <a:solidFill>
                          <a:srgbClr val="525252"/>
                        </a:solidFill>
                        <a:effectLst/>
                      </a:endParaRPr>
                    </a:p>
                  </a:txBody>
                  <a:tcPr anchor="ctr"/>
                </a:tc>
              </a:tr>
            </a:tbl>
          </a:graphicData>
        </a:graphic>
      </p:graphicFrame>
      <p:sp>
        <p:nvSpPr>
          <p:cNvPr id="5" name="Shape 323"/>
          <p:cNvSpPr txBox="1"/>
          <p:nvPr/>
        </p:nvSpPr>
        <p:spPr>
          <a:xfrm>
            <a:off x="185724" y="1261979"/>
            <a:ext cx="6423037" cy="577203"/>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SELECT * FROM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 LIMIT </a:t>
            </a:r>
            <a:r>
              <a:rPr lang="en-US" sz="900" dirty="0" smtClean="0">
                <a:latin typeface="Courier New"/>
                <a:ea typeface="Courier New"/>
                <a:cs typeface="Courier New"/>
                <a:sym typeface="Courier New"/>
              </a:rPr>
              <a:t>4;</a:t>
            </a:r>
            <a:endParaRPr sz="900" dirty="0">
              <a:latin typeface="Courier New"/>
              <a:ea typeface="Courier New"/>
              <a:cs typeface="Courier New"/>
              <a:sym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smtClean="0">
                <a:solidFill>
                  <a:srgbClr val="295269"/>
                </a:solidFill>
                <a:latin typeface="Roboto"/>
                <a:ea typeface="Roboto"/>
                <a:cs typeface="Roboto"/>
                <a:sym typeface="Roboto"/>
              </a:rPr>
              <a:t>1.</a:t>
            </a:r>
            <a:r>
              <a:rPr lang="en-US" sz="2400" b="1" dirty="0" smtClean="0">
                <a:solidFill>
                  <a:srgbClr val="295269"/>
                </a:solidFill>
                <a:latin typeface="Roboto"/>
                <a:ea typeface="Roboto"/>
                <a:cs typeface="Roboto"/>
                <a:sym typeface="Roboto"/>
              </a:rPr>
              <a:t>2</a:t>
            </a:r>
            <a:r>
              <a:rPr lang="en" sz="2400" b="1" dirty="0" smtClean="0">
                <a:solidFill>
                  <a:srgbClr val="295269"/>
                </a:solidFill>
                <a:latin typeface="Roboto"/>
                <a:ea typeface="Roboto"/>
                <a:cs typeface="Roboto"/>
                <a:sym typeface="Roboto"/>
              </a:rPr>
              <a:t> </a:t>
            </a:r>
            <a:r>
              <a:rPr lang="en-US" sz="2400" b="1" dirty="0" smtClean="0">
                <a:solidFill>
                  <a:srgbClr val="295269"/>
                </a:solidFill>
                <a:latin typeface="Roboto"/>
                <a:ea typeface="Roboto"/>
                <a:cs typeface="Roboto"/>
                <a:sym typeface="Roboto"/>
              </a:rPr>
              <a:t>Distinct Campaigns &amp; Sources</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 sz="900" dirty="0">
                <a:latin typeface="Courier New"/>
                <a:ea typeface="Courier New"/>
                <a:cs typeface="Courier New"/>
                <a:sym typeface="Courier New"/>
              </a:rPr>
              <a:t>SELECT COUNT(DISTINCT(</a:t>
            </a:r>
            <a:r>
              <a:rPr lang="en" sz="900" dirty="0" err="1">
                <a:latin typeface="Courier New"/>
                <a:ea typeface="Courier New"/>
                <a:cs typeface="Courier New"/>
                <a:sym typeface="Courier New"/>
              </a:rPr>
              <a:t>utm_campaign</a:t>
            </a:r>
            <a:r>
              <a:rPr lang="en" sz="900" dirty="0">
                <a:latin typeface="Courier New"/>
                <a:ea typeface="Courier New"/>
                <a:cs typeface="Courier New"/>
                <a:sym typeface="Courier New"/>
              </a:rPr>
              <a:t>)) FROM </a:t>
            </a:r>
            <a:r>
              <a:rPr lang="en" sz="900" dirty="0" err="1">
                <a:latin typeface="Courier New"/>
                <a:ea typeface="Courier New"/>
                <a:cs typeface="Courier New"/>
                <a:sym typeface="Courier New"/>
              </a:rPr>
              <a:t>page_visits</a:t>
            </a:r>
            <a:r>
              <a:rPr lang="en" sz="900" dirty="0" smtClean="0">
                <a:latin typeface="Courier New"/>
                <a:ea typeface="Courier New"/>
                <a:cs typeface="Courier New"/>
                <a:sym typeface="Courier New"/>
              </a:rPr>
              <a:t>;</a:t>
            </a:r>
            <a:endParaRPr lang="en-US" sz="900" dirty="0" smtClean="0">
              <a:latin typeface="Courier New"/>
              <a:ea typeface="Courier New"/>
              <a:cs typeface="Courier New"/>
              <a:sym typeface="Courier New"/>
            </a:endParaRP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COUNT(DISTINCT(</a:t>
            </a:r>
            <a:r>
              <a:rPr lang="en-US" sz="900" dirty="0" err="1">
                <a:latin typeface="Courier New"/>
                <a:ea typeface="Courier New"/>
                <a:cs typeface="Courier New"/>
                <a:sym typeface="Courier New"/>
              </a:rPr>
              <a:t>utm_source</a:t>
            </a:r>
            <a:r>
              <a:rPr lang="en-US" sz="900" dirty="0">
                <a:latin typeface="Courier New"/>
                <a:ea typeface="Courier New"/>
                <a:cs typeface="Courier New"/>
                <a:sym typeface="Courier New"/>
              </a:rPr>
              <a:t>)) FROM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a:t>
            </a:r>
            <a:endParaRPr sz="900" dirty="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lvl="0" indent="-171450">
              <a:lnSpc>
                <a:spcPct val="115000"/>
              </a:lnSpc>
              <a:buClr>
                <a:schemeClr val="dk1"/>
              </a:buClr>
              <a:buSzPts val="1100"/>
              <a:buFont typeface="Arial" charset="0"/>
              <a:buChar char="•"/>
            </a:pPr>
            <a:r>
              <a:rPr lang="en-US" sz="1200" dirty="0">
                <a:latin typeface="Roboto"/>
                <a:ea typeface="Roboto"/>
                <a:cs typeface="Roboto"/>
                <a:sym typeface="Roboto"/>
              </a:rPr>
              <a:t>To determine the # of distinct campaigns, we must perform a distinct count of the </a:t>
            </a:r>
            <a:r>
              <a:rPr lang="en-US" sz="1200" dirty="0" err="1">
                <a:latin typeface="Roboto"/>
                <a:ea typeface="Roboto"/>
                <a:cs typeface="Roboto"/>
                <a:sym typeface="Roboto"/>
              </a:rPr>
              <a:t>utm_campaign</a:t>
            </a:r>
            <a:r>
              <a:rPr lang="en-US" sz="1200" dirty="0">
                <a:latin typeface="Roboto"/>
                <a:ea typeface="Roboto"/>
                <a:cs typeface="Roboto"/>
                <a:sym typeface="Roboto"/>
              </a:rPr>
              <a:t> column. By doing so, we’re able to see the number of distinct campaigns that </a:t>
            </a:r>
            <a:r>
              <a:rPr lang="en-US" sz="1200" dirty="0" err="1">
                <a:latin typeface="Roboto"/>
                <a:ea typeface="Roboto"/>
                <a:cs typeface="Roboto"/>
                <a:sym typeface="Roboto"/>
              </a:rPr>
              <a:t>CoolTShirts</a:t>
            </a:r>
            <a:r>
              <a:rPr lang="en-US" sz="1200" dirty="0">
                <a:latin typeface="Roboto"/>
                <a:ea typeface="Roboto"/>
                <a:cs typeface="Roboto"/>
                <a:sym typeface="Roboto"/>
              </a:rPr>
              <a:t> have ran during the time frame. </a:t>
            </a:r>
            <a:endParaRPr lang="en-US" sz="1200" dirty="0" smtClean="0">
              <a:latin typeface="Roboto"/>
              <a:ea typeface="Roboto"/>
              <a:cs typeface="Roboto"/>
              <a:sym typeface="Roboto"/>
            </a:endParaRPr>
          </a:p>
          <a:p>
            <a:pPr marL="171450" indent="-171450">
              <a:lnSpc>
                <a:spcPct val="115000"/>
              </a:lnSpc>
              <a:buClr>
                <a:schemeClr val="dk1"/>
              </a:buClr>
              <a:buSzPts val="1100"/>
              <a:buFont typeface="Arial" charset="0"/>
              <a:buChar char="•"/>
            </a:pPr>
            <a:r>
              <a:rPr lang="en-US" sz="1200" dirty="0">
                <a:latin typeface="Roboto"/>
                <a:ea typeface="Roboto"/>
                <a:cs typeface="Roboto"/>
                <a:sym typeface="Roboto"/>
              </a:rPr>
              <a:t>To determine the # of distinct </a:t>
            </a:r>
            <a:r>
              <a:rPr lang="en-US" sz="1200" dirty="0" smtClean="0">
                <a:latin typeface="Roboto"/>
                <a:ea typeface="Roboto"/>
                <a:cs typeface="Roboto"/>
                <a:sym typeface="Roboto"/>
              </a:rPr>
              <a:t>sources, </a:t>
            </a:r>
            <a:r>
              <a:rPr lang="en-US" sz="1200" dirty="0">
                <a:latin typeface="Roboto"/>
                <a:ea typeface="Roboto"/>
                <a:cs typeface="Roboto"/>
                <a:sym typeface="Roboto"/>
              </a:rPr>
              <a:t>we must perform a distinct count of the </a:t>
            </a:r>
            <a:r>
              <a:rPr lang="en-US" sz="1200" dirty="0" err="1" smtClean="0">
                <a:latin typeface="Roboto"/>
                <a:ea typeface="Roboto"/>
                <a:cs typeface="Roboto"/>
                <a:sym typeface="Roboto"/>
              </a:rPr>
              <a:t>utm_source</a:t>
            </a:r>
            <a:r>
              <a:rPr lang="en-US" sz="1200" dirty="0" smtClean="0">
                <a:latin typeface="Roboto"/>
                <a:ea typeface="Roboto"/>
                <a:cs typeface="Roboto"/>
                <a:sym typeface="Roboto"/>
              </a:rPr>
              <a:t> column</a:t>
            </a:r>
            <a:r>
              <a:rPr lang="en-US" sz="1200" dirty="0">
                <a:latin typeface="Roboto"/>
                <a:ea typeface="Roboto"/>
                <a:cs typeface="Roboto"/>
                <a:sym typeface="Roboto"/>
              </a:rPr>
              <a:t>. By doing so, we’re able to see the number of distinct </a:t>
            </a:r>
            <a:r>
              <a:rPr lang="en-US" sz="1200" dirty="0" smtClean="0">
                <a:latin typeface="Roboto"/>
                <a:ea typeface="Roboto"/>
                <a:cs typeface="Roboto"/>
                <a:sym typeface="Roboto"/>
              </a:rPr>
              <a:t>sources that </a:t>
            </a:r>
            <a:r>
              <a:rPr lang="en-US" sz="1200" dirty="0" err="1">
                <a:latin typeface="Roboto"/>
                <a:ea typeface="Roboto"/>
                <a:cs typeface="Roboto"/>
                <a:sym typeface="Roboto"/>
              </a:rPr>
              <a:t>CoolTShirts</a:t>
            </a:r>
            <a:r>
              <a:rPr lang="en-US" sz="1200" dirty="0">
                <a:latin typeface="Roboto"/>
                <a:ea typeface="Roboto"/>
                <a:cs typeface="Roboto"/>
                <a:sym typeface="Roboto"/>
              </a:rPr>
              <a:t> have </a:t>
            </a:r>
            <a:r>
              <a:rPr lang="en-US" sz="1200" dirty="0" smtClean="0">
                <a:latin typeface="Roboto"/>
                <a:ea typeface="Roboto"/>
                <a:cs typeface="Roboto"/>
                <a:sym typeface="Roboto"/>
              </a:rPr>
              <a:t>used during </a:t>
            </a:r>
            <a:r>
              <a:rPr lang="en-US" sz="1200" dirty="0">
                <a:latin typeface="Roboto"/>
                <a:ea typeface="Roboto"/>
                <a:cs typeface="Roboto"/>
                <a:sym typeface="Roboto"/>
              </a:rPr>
              <a:t>the time frame. </a:t>
            </a:r>
          </a:p>
        </p:txBody>
      </p:sp>
      <p:graphicFrame>
        <p:nvGraphicFramePr>
          <p:cNvPr id="325" name="Shape 325"/>
          <p:cNvGraphicFramePr/>
          <p:nvPr>
            <p:extLst>
              <p:ext uri="{D42A27DB-BD31-4B8C-83A1-F6EECF244321}">
                <p14:modId xmlns:p14="http://schemas.microsoft.com/office/powerpoint/2010/main" val="1601615008"/>
              </p:ext>
            </p:extLst>
          </p:nvPr>
        </p:nvGraphicFramePr>
        <p:xfrm>
          <a:off x="177974" y="3189000"/>
          <a:ext cx="4580005" cy="1359753"/>
        </p:xfrm>
        <a:graphic>
          <a:graphicData uri="http://schemas.openxmlformats.org/drawingml/2006/table">
            <a:tbl>
              <a:tblPr>
                <a:noFill/>
                <a:tableStyleId>{8628B589-4659-4227-9C68-565DD4A46BFE}</a:tableStyleId>
              </a:tblPr>
              <a:tblGrid>
                <a:gridCol w="2008332"/>
                <a:gridCol w="2571673"/>
              </a:tblGrid>
              <a:tr h="805568">
                <a:tc>
                  <a:txBody>
                    <a:bodyPr/>
                    <a:lstStyle/>
                    <a:p>
                      <a:pPr marL="0" lvl="0" indent="0" rtl="0">
                        <a:spcBef>
                          <a:spcPts val="0"/>
                        </a:spcBef>
                        <a:spcAft>
                          <a:spcPts val="0"/>
                        </a:spcAft>
                        <a:buNone/>
                      </a:pPr>
                      <a:r>
                        <a:rPr lang="en" sz="1000" b="1" dirty="0" smtClean="0">
                          <a:solidFill>
                            <a:srgbClr val="FFFFFF"/>
                          </a:solidFill>
                        </a:rPr>
                        <a:t>COUNT(DISTINCT(</a:t>
                      </a:r>
                      <a:r>
                        <a:rPr lang="en" sz="1000" b="1" dirty="0" err="1" smtClean="0">
                          <a:solidFill>
                            <a:srgbClr val="FFFFFF"/>
                          </a:solidFill>
                        </a:rPr>
                        <a:t>utm_campaign</a:t>
                      </a:r>
                      <a:r>
                        <a:rPr lang="en" sz="1000" b="1" dirty="0" smtClean="0">
                          <a:solidFill>
                            <a:srgbClr val="FFFFFF"/>
                          </a:solidFill>
                        </a:rPr>
                        <a:t>))</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smtClean="0">
                          <a:solidFill>
                            <a:srgbClr val="FFFFFF"/>
                          </a:solidFill>
                        </a:rPr>
                        <a:t>COUNT(DISTINCT(</a:t>
                      </a:r>
                      <a:r>
                        <a:rPr lang="en" sz="1000" b="1" dirty="0" err="1" smtClean="0">
                          <a:solidFill>
                            <a:srgbClr val="FFFFFF"/>
                          </a:solidFill>
                        </a:rPr>
                        <a:t>utm_source</a:t>
                      </a:r>
                      <a:r>
                        <a:rPr lang="en" sz="1000" b="1" dirty="0" smtClean="0">
                          <a:solidFill>
                            <a:srgbClr val="FFFFFF"/>
                          </a:solidFill>
                        </a:rPr>
                        <a:t>))</a:t>
                      </a:r>
                      <a:endParaRPr sz="1000" b="1" dirty="0">
                        <a:solidFill>
                          <a:srgbClr val="FFFFFF"/>
                        </a:solidFill>
                      </a:endParaRPr>
                    </a:p>
                  </a:txBody>
                  <a:tcPr marL="91425" marR="91425" marT="91425" marB="91425">
                    <a:solidFill>
                      <a:srgbClr val="204056">
                        <a:alpha val="82490"/>
                      </a:srgbClr>
                    </a:solidFill>
                  </a:tcPr>
                </a:tc>
              </a:tr>
              <a:tr h="554185">
                <a:tc>
                  <a:txBody>
                    <a:bodyPr/>
                    <a:lstStyle/>
                    <a:p>
                      <a:pPr marL="0" lvl="0" indent="0" rtl="0">
                        <a:spcBef>
                          <a:spcPts val="0"/>
                        </a:spcBef>
                        <a:spcAft>
                          <a:spcPts val="0"/>
                        </a:spcAft>
                        <a:buNone/>
                      </a:pPr>
                      <a:r>
                        <a:rPr lang="en-US" sz="800" dirty="0" smtClean="0"/>
                        <a:t>8</a:t>
                      </a:r>
                      <a:endParaRPr sz="800" dirty="0"/>
                    </a:p>
                  </a:txBody>
                  <a:tcPr marL="91425" marR="91425" marT="91425" marB="91425"/>
                </a:tc>
                <a:tc>
                  <a:txBody>
                    <a:bodyPr/>
                    <a:lstStyle/>
                    <a:p>
                      <a:pPr marL="0" lvl="0" indent="0" rtl="0">
                        <a:spcBef>
                          <a:spcPts val="0"/>
                        </a:spcBef>
                        <a:spcAft>
                          <a:spcPts val="0"/>
                        </a:spcAft>
                        <a:buNone/>
                      </a:pPr>
                      <a:r>
                        <a:rPr lang="en-US" sz="800" dirty="0" smtClean="0"/>
                        <a:t>6</a:t>
                      </a:r>
                      <a:endParaRPr sz="800" dirty="0"/>
                    </a:p>
                  </a:txBody>
                  <a:tcPr marL="91425" marR="91425" marT="91425" marB="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smtClean="0">
                <a:solidFill>
                  <a:srgbClr val="295269"/>
                </a:solidFill>
                <a:latin typeface="Roboto"/>
                <a:ea typeface="Roboto"/>
                <a:cs typeface="Roboto"/>
                <a:sym typeface="Roboto"/>
              </a:rPr>
              <a:t>1.</a:t>
            </a:r>
            <a:r>
              <a:rPr lang="en-US" sz="2400" b="1" dirty="0" smtClean="0">
                <a:solidFill>
                  <a:srgbClr val="295269"/>
                </a:solidFill>
                <a:latin typeface="Roboto"/>
                <a:ea typeface="Roboto"/>
                <a:cs typeface="Roboto"/>
                <a:sym typeface="Roboto"/>
              </a:rPr>
              <a:t>3</a:t>
            </a:r>
            <a:r>
              <a:rPr lang="en" sz="2400" b="1" dirty="0" smtClean="0">
                <a:solidFill>
                  <a:srgbClr val="295269"/>
                </a:solidFill>
                <a:latin typeface="Roboto"/>
                <a:ea typeface="Roboto"/>
                <a:cs typeface="Roboto"/>
                <a:sym typeface="Roboto"/>
              </a:rPr>
              <a:t> </a:t>
            </a:r>
            <a:r>
              <a:rPr lang="en-US" sz="2400" b="1" dirty="0" smtClean="0">
                <a:solidFill>
                  <a:srgbClr val="295269"/>
                </a:solidFill>
                <a:latin typeface="Roboto"/>
                <a:ea typeface="Roboto"/>
                <a:cs typeface="Roboto"/>
                <a:sym typeface="Roboto"/>
              </a:rPr>
              <a:t>Which Source is Used for Each Campaign? </a:t>
            </a:r>
            <a:endParaRPr sz="2400" b="1" dirty="0">
              <a:solidFill>
                <a:srgbClr val="295269"/>
              </a:solidFill>
              <a:latin typeface="Roboto"/>
              <a:ea typeface="Roboto"/>
              <a:cs typeface="Roboto"/>
              <a:sym typeface="Roboto"/>
            </a:endParaRPr>
          </a:p>
        </p:txBody>
      </p:sp>
      <p:sp>
        <p:nvSpPr>
          <p:cNvPr id="331" name="Shape 331"/>
          <p:cNvSpPr txBox="1"/>
          <p:nvPr/>
        </p:nvSpPr>
        <p:spPr>
          <a:xfrm>
            <a:off x="177975" y="1201325"/>
            <a:ext cx="4920900" cy="1673611"/>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To determine which source is used for each campaign, we must think to ourselves, how can we define via a table for each specific campaign, which sources were used</a:t>
            </a:r>
            <a:endParaRPr sz="1200" dirty="0">
              <a:latin typeface="Roboto"/>
              <a:ea typeface="Roboto"/>
              <a:cs typeface="Roboto"/>
              <a:sym typeface="Roboto"/>
            </a:endParaRPr>
          </a:p>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With that in mind, we know that to define each specific campaign by itself, we must use the DISTINCT function, but to make sure that we can still view the source of that distinct campaign, we have to include the </a:t>
            </a:r>
            <a:r>
              <a:rPr lang="en-US" sz="1200" dirty="0" err="1" smtClean="0">
                <a:latin typeface="Roboto"/>
                <a:ea typeface="Roboto"/>
                <a:cs typeface="Roboto"/>
                <a:sym typeface="Roboto"/>
              </a:rPr>
              <a:t>utm_source</a:t>
            </a:r>
            <a:r>
              <a:rPr lang="en-US" sz="1200" dirty="0" smtClean="0">
                <a:latin typeface="Roboto"/>
                <a:ea typeface="Roboto"/>
                <a:cs typeface="Roboto"/>
                <a:sym typeface="Roboto"/>
              </a:rPr>
              <a:t> column as well</a:t>
            </a:r>
            <a:endParaRPr sz="1200" dirty="0">
              <a:latin typeface="Roboto"/>
              <a:ea typeface="Roboto"/>
              <a:cs typeface="Roboto"/>
              <a:sym typeface="Roboto"/>
            </a:endParaRPr>
          </a:p>
        </p:txBody>
      </p:sp>
      <p:graphicFrame>
        <p:nvGraphicFramePr>
          <p:cNvPr id="332" name="Shape 332"/>
          <p:cNvGraphicFramePr/>
          <p:nvPr>
            <p:extLst>
              <p:ext uri="{D42A27DB-BD31-4B8C-83A1-F6EECF244321}">
                <p14:modId xmlns:p14="http://schemas.microsoft.com/office/powerpoint/2010/main" val="1127769301"/>
              </p:ext>
            </p:extLst>
          </p:nvPr>
        </p:nvGraphicFramePr>
        <p:xfrm>
          <a:off x="5275700" y="1201263"/>
          <a:ext cx="3492225" cy="3848770"/>
        </p:xfrm>
        <a:graphic>
          <a:graphicData uri="http://schemas.openxmlformats.org/drawingml/2006/table">
            <a:tbl>
              <a:tblPr>
                <a:noFill/>
                <a:tableStyleId>{8628B589-4659-4227-9C68-565DD4A46BFE}</a:tableStyleId>
              </a:tblPr>
              <a:tblGrid>
                <a:gridCol w="2127600"/>
                <a:gridCol w="1364625"/>
              </a:tblGrid>
              <a:tr h="32055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000" b="1" dirty="0" err="1" smtClean="0">
                          <a:solidFill>
                            <a:srgbClr val="FFFFFF"/>
                          </a:solidFill>
                        </a:rPr>
                        <a:t>utm_campaign</a:t>
                      </a:r>
                      <a:endParaRPr sz="1000" b="1"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marL="0" lvl="0" indent="0" rtl="0">
                        <a:spcBef>
                          <a:spcPts val="0"/>
                        </a:spcBef>
                        <a:spcAft>
                          <a:spcPts val="0"/>
                        </a:spcAft>
                        <a:buNone/>
                      </a:pPr>
                      <a:r>
                        <a:rPr lang="en-US" sz="1000" b="1" dirty="0" err="1" smtClean="0">
                          <a:solidFill>
                            <a:srgbClr val="FFFFFF"/>
                          </a:solidFill>
                        </a:rPr>
                        <a:t>Utm_source</a:t>
                      </a:r>
                      <a:endParaRPr sz="1000" b="1"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r>
              <a:tr h="495449">
                <a:tc>
                  <a:txBody>
                    <a:bodyPr/>
                    <a:lstStyle/>
                    <a:p>
                      <a:pPr algn="ctr"/>
                      <a:r>
                        <a:rPr lang="en-US" dirty="0">
                          <a:solidFill>
                            <a:srgbClr val="525252"/>
                          </a:solidFill>
                          <a:effectLst/>
                        </a:rPr>
                        <a:t>getting-to-know-cool-</a:t>
                      </a:r>
                      <a:r>
                        <a:rPr lang="en-US" dirty="0" err="1">
                          <a:solidFill>
                            <a:srgbClr val="525252"/>
                          </a:solidFill>
                          <a:effectLst/>
                        </a:rPr>
                        <a:t>tshirts</a:t>
                      </a:r>
                      <a:endParaRPr lang="en-US" dirty="0">
                        <a:solidFill>
                          <a:srgbClr val="525252"/>
                        </a:solidFill>
                        <a:effectLst/>
                      </a:endParaRPr>
                    </a:p>
                  </a:txBody>
                  <a:tcPr anchor="ctr">
                    <a:lnT w="9525" cap="flat" cmpd="sng">
                      <a:solidFill>
                        <a:srgbClr val="9E9E9E"/>
                      </a:solidFill>
                      <a:prstDash val="solid"/>
                      <a:round/>
                      <a:headEnd type="none" w="sm" len="sm"/>
                      <a:tailEnd type="none" w="sm" len="sm"/>
                    </a:lnT>
                  </a:tcPr>
                </a:tc>
                <a:tc>
                  <a:txBody>
                    <a:bodyPr/>
                    <a:lstStyle/>
                    <a:p>
                      <a:pPr algn="ctr"/>
                      <a:r>
                        <a:rPr lang="en-US">
                          <a:solidFill>
                            <a:srgbClr val="525252"/>
                          </a:solidFill>
                          <a:effectLst/>
                        </a:rPr>
                        <a:t>nytimes</a:t>
                      </a:r>
                    </a:p>
                  </a:txBody>
                  <a:tcPr anchor="ctr">
                    <a:lnT w="9525" cap="flat" cmpd="sng">
                      <a:solidFill>
                        <a:srgbClr val="9E9E9E"/>
                      </a:solidFill>
                      <a:prstDash val="solid"/>
                      <a:round/>
                      <a:headEnd type="none" w="sm" len="sm"/>
                      <a:tailEnd type="none" w="sm" len="sm"/>
                    </a:lnT>
                  </a:tcPr>
                </a:tc>
              </a:tr>
              <a:tr h="391808">
                <a:tc>
                  <a:txBody>
                    <a:bodyPr/>
                    <a:lstStyle/>
                    <a:p>
                      <a:pPr algn="ctr"/>
                      <a:r>
                        <a:rPr lang="en-US">
                          <a:solidFill>
                            <a:srgbClr val="525252"/>
                          </a:solidFill>
                          <a:effectLst/>
                        </a:rPr>
                        <a:t>weekly-newsletter</a:t>
                      </a:r>
                    </a:p>
                  </a:txBody>
                  <a:tcPr anchor="ctr"/>
                </a:tc>
                <a:tc>
                  <a:txBody>
                    <a:bodyPr/>
                    <a:lstStyle/>
                    <a:p>
                      <a:pPr algn="ctr"/>
                      <a:r>
                        <a:rPr lang="en-US">
                          <a:solidFill>
                            <a:srgbClr val="525252"/>
                          </a:solidFill>
                          <a:effectLst/>
                        </a:rPr>
                        <a:t>email</a:t>
                      </a:r>
                    </a:p>
                  </a:txBody>
                  <a:tcPr anchor="ctr"/>
                </a:tc>
              </a:tr>
              <a:tr h="495449">
                <a:tc>
                  <a:txBody>
                    <a:bodyPr/>
                    <a:lstStyle/>
                    <a:p>
                      <a:pPr algn="ctr"/>
                      <a:r>
                        <a:rPr lang="en-US">
                          <a:solidFill>
                            <a:srgbClr val="525252"/>
                          </a:solidFill>
                          <a:effectLst/>
                        </a:rPr>
                        <a:t>ten-crazy-cool-tshirts-facts</a:t>
                      </a:r>
                    </a:p>
                  </a:txBody>
                  <a:tcPr anchor="ctr"/>
                </a:tc>
                <a:tc>
                  <a:txBody>
                    <a:bodyPr/>
                    <a:lstStyle/>
                    <a:p>
                      <a:pPr algn="ctr"/>
                      <a:r>
                        <a:rPr lang="en-US">
                          <a:solidFill>
                            <a:srgbClr val="525252"/>
                          </a:solidFill>
                          <a:effectLst/>
                        </a:rPr>
                        <a:t>buzzfeed</a:t>
                      </a:r>
                    </a:p>
                  </a:txBody>
                  <a:tcPr anchor="ctr"/>
                </a:tc>
              </a:tr>
              <a:tr h="391808">
                <a:tc>
                  <a:txBody>
                    <a:bodyPr/>
                    <a:lstStyle/>
                    <a:p>
                      <a:pPr algn="ctr"/>
                      <a:r>
                        <a:rPr lang="en-US">
                          <a:solidFill>
                            <a:srgbClr val="525252"/>
                          </a:solidFill>
                          <a:effectLst/>
                        </a:rPr>
                        <a:t>retargetting-campaign</a:t>
                      </a:r>
                    </a:p>
                  </a:txBody>
                  <a:tcPr anchor="ctr"/>
                </a:tc>
                <a:tc>
                  <a:txBody>
                    <a:bodyPr/>
                    <a:lstStyle/>
                    <a:p>
                      <a:pPr algn="ctr"/>
                      <a:r>
                        <a:rPr lang="en-US">
                          <a:solidFill>
                            <a:srgbClr val="525252"/>
                          </a:solidFill>
                          <a:effectLst/>
                        </a:rPr>
                        <a:t>email</a:t>
                      </a:r>
                    </a:p>
                  </a:txBody>
                  <a:tcPr anchor="ctr"/>
                </a:tc>
              </a:tr>
              <a:tr h="391808">
                <a:tc>
                  <a:txBody>
                    <a:bodyPr/>
                    <a:lstStyle/>
                    <a:p>
                      <a:pPr algn="ctr"/>
                      <a:r>
                        <a:rPr lang="en-US">
                          <a:solidFill>
                            <a:srgbClr val="525252"/>
                          </a:solidFill>
                          <a:effectLst/>
                        </a:rPr>
                        <a:t>retargetting-ad</a:t>
                      </a:r>
                    </a:p>
                  </a:txBody>
                  <a:tcPr anchor="ctr"/>
                </a:tc>
                <a:tc>
                  <a:txBody>
                    <a:bodyPr/>
                    <a:lstStyle/>
                    <a:p>
                      <a:pPr algn="ctr"/>
                      <a:r>
                        <a:rPr lang="en-US">
                          <a:solidFill>
                            <a:srgbClr val="525252"/>
                          </a:solidFill>
                          <a:effectLst/>
                        </a:rPr>
                        <a:t>facebook</a:t>
                      </a:r>
                    </a:p>
                  </a:txBody>
                  <a:tcPr anchor="ctr"/>
                </a:tc>
              </a:tr>
              <a:tr h="495449">
                <a:tc>
                  <a:txBody>
                    <a:bodyPr/>
                    <a:lstStyle/>
                    <a:p>
                      <a:pPr algn="ctr"/>
                      <a:r>
                        <a:rPr lang="en-US">
                          <a:solidFill>
                            <a:srgbClr val="525252"/>
                          </a:solidFill>
                          <a:effectLst/>
                        </a:rPr>
                        <a:t>interview-with-cool-tshirts-founder</a:t>
                      </a:r>
                    </a:p>
                  </a:txBody>
                  <a:tcPr anchor="ctr"/>
                </a:tc>
                <a:tc>
                  <a:txBody>
                    <a:bodyPr/>
                    <a:lstStyle/>
                    <a:p>
                      <a:pPr algn="ctr"/>
                      <a:r>
                        <a:rPr lang="en-US">
                          <a:solidFill>
                            <a:srgbClr val="525252"/>
                          </a:solidFill>
                          <a:effectLst/>
                        </a:rPr>
                        <a:t>medium</a:t>
                      </a:r>
                    </a:p>
                  </a:txBody>
                  <a:tcPr anchor="ctr"/>
                </a:tc>
              </a:tr>
              <a:tr h="391808">
                <a:tc>
                  <a:txBody>
                    <a:bodyPr/>
                    <a:lstStyle/>
                    <a:p>
                      <a:pPr algn="ctr"/>
                      <a:r>
                        <a:rPr lang="en-US">
                          <a:solidFill>
                            <a:srgbClr val="525252"/>
                          </a:solidFill>
                          <a:effectLst/>
                        </a:rPr>
                        <a:t>paid-search</a:t>
                      </a:r>
                    </a:p>
                  </a:txBody>
                  <a:tcPr anchor="ctr"/>
                </a:tc>
                <a:tc>
                  <a:txBody>
                    <a:bodyPr/>
                    <a:lstStyle/>
                    <a:p>
                      <a:pPr algn="ctr"/>
                      <a:r>
                        <a:rPr lang="en-US">
                          <a:solidFill>
                            <a:srgbClr val="525252"/>
                          </a:solidFill>
                          <a:effectLst/>
                        </a:rPr>
                        <a:t>google</a:t>
                      </a:r>
                    </a:p>
                  </a:txBody>
                  <a:tcPr anchor="ctr"/>
                </a:tc>
              </a:tr>
              <a:tr h="391808">
                <a:tc>
                  <a:txBody>
                    <a:bodyPr/>
                    <a:lstStyle/>
                    <a:p>
                      <a:pPr algn="ctr"/>
                      <a:r>
                        <a:rPr lang="en-US">
                          <a:solidFill>
                            <a:srgbClr val="525252"/>
                          </a:solidFill>
                          <a:effectLst/>
                        </a:rPr>
                        <a:t>cool-tshirts-search</a:t>
                      </a:r>
                    </a:p>
                  </a:txBody>
                  <a:tcPr anchor="ctr"/>
                </a:tc>
                <a:tc>
                  <a:txBody>
                    <a:bodyPr/>
                    <a:lstStyle/>
                    <a:p>
                      <a:pPr algn="ctr"/>
                      <a:r>
                        <a:rPr lang="en-US" dirty="0">
                          <a:solidFill>
                            <a:srgbClr val="525252"/>
                          </a:solidFill>
                          <a:effectLst/>
                        </a:rPr>
                        <a:t>google</a:t>
                      </a:r>
                    </a:p>
                  </a:txBody>
                  <a:tcPr anchor="ctr"/>
                </a:tc>
              </a:tr>
            </a:tbl>
          </a:graphicData>
        </a:graphic>
      </p:graphicFrame>
      <p:sp>
        <p:nvSpPr>
          <p:cNvPr id="5" name="Shape 323"/>
          <p:cNvSpPr txBox="1"/>
          <p:nvPr/>
        </p:nvSpPr>
        <p:spPr>
          <a:xfrm>
            <a:off x="701100" y="3125188"/>
            <a:ext cx="3870900" cy="1421861"/>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 sz="900" dirty="0">
                <a:latin typeface="Courier New"/>
                <a:ea typeface="Courier New"/>
                <a:cs typeface="Courier New"/>
                <a:sym typeface="Courier New"/>
              </a:rPr>
              <a:t>SELECT DISTINCT(</a:t>
            </a:r>
            <a:r>
              <a:rPr lang="en" sz="900" dirty="0" err="1">
                <a:latin typeface="Courier New"/>
                <a:ea typeface="Courier New"/>
                <a:cs typeface="Courier New"/>
                <a:sym typeface="Courier New"/>
              </a:rPr>
              <a:t>utm_campaign</a:t>
            </a:r>
            <a:r>
              <a:rPr lang="en" sz="900" dirty="0">
                <a:latin typeface="Courier New"/>
                <a:ea typeface="Courier New"/>
                <a:cs typeface="Courier New"/>
                <a:sym typeface="Courier New"/>
              </a:rPr>
              <a:t>), </a:t>
            </a:r>
            <a:r>
              <a:rPr lang="en" sz="900" dirty="0" err="1">
                <a:latin typeface="Courier New"/>
                <a:ea typeface="Courier New"/>
                <a:cs typeface="Courier New"/>
                <a:sym typeface="Courier New"/>
              </a:rPr>
              <a:t>utm_source</a:t>
            </a:r>
            <a:r>
              <a:rPr lang="en" sz="900" dirty="0">
                <a:latin typeface="Courier New"/>
                <a:ea typeface="Courier New"/>
                <a:cs typeface="Courier New"/>
                <a:sym typeface="Courier New"/>
              </a:rPr>
              <a:t> FROM </a:t>
            </a:r>
            <a:r>
              <a:rPr lang="en" sz="900" dirty="0" err="1">
                <a:latin typeface="Courier New"/>
                <a:ea typeface="Courier New"/>
                <a:cs typeface="Courier New"/>
                <a:sym typeface="Courier New"/>
              </a:rPr>
              <a:t>page_visits</a:t>
            </a:r>
            <a:r>
              <a:rPr lang="en" sz="900" dirty="0">
                <a:latin typeface="Courier New"/>
                <a:ea typeface="Courier New"/>
                <a:cs typeface="Courier New"/>
                <a:sym typeface="Courier New"/>
              </a:rPr>
              <a:t>;</a:t>
            </a:r>
            <a:endParaRPr sz="900" dirty="0">
              <a:latin typeface="Courier New"/>
              <a:ea typeface="Courier New"/>
              <a:cs typeface="Courier New"/>
              <a:sym typeface="Courier New"/>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smtClean="0">
                <a:solidFill>
                  <a:srgbClr val="295269"/>
                </a:solidFill>
                <a:latin typeface="Roboto"/>
                <a:ea typeface="Roboto"/>
                <a:cs typeface="Roboto"/>
                <a:sym typeface="Roboto"/>
              </a:rPr>
              <a:t>1.</a:t>
            </a:r>
            <a:r>
              <a:rPr lang="en-US" sz="2400" b="1" dirty="0" smtClean="0">
                <a:solidFill>
                  <a:srgbClr val="295269"/>
                </a:solidFill>
                <a:latin typeface="Roboto"/>
                <a:ea typeface="Roboto"/>
                <a:cs typeface="Roboto"/>
                <a:sym typeface="Roboto"/>
              </a:rPr>
              <a:t>4</a:t>
            </a:r>
            <a:r>
              <a:rPr lang="en" sz="2400" b="1" dirty="0" smtClean="0">
                <a:solidFill>
                  <a:srgbClr val="295269"/>
                </a:solidFill>
                <a:latin typeface="Roboto"/>
                <a:ea typeface="Roboto"/>
                <a:cs typeface="Roboto"/>
                <a:sym typeface="Roboto"/>
              </a:rPr>
              <a:t> </a:t>
            </a:r>
            <a:r>
              <a:rPr lang="en-US" sz="2400" b="1" dirty="0" smtClean="0">
                <a:solidFill>
                  <a:srgbClr val="295269"/>
                </a:solidFill>
                <a:latin typeface="Roboto"/>
                <a:ea typeface="Roboto"/>
                <a:cs typeface="Roboto"/>
                <a:sym typeface="Roboto"/>
              </a:rPr>
              <a:t>What Pages Exist on the </a:t>
            </a:r>
            <a:r>
              <a:rPr lang="en-US" sz="2400" b="1" dirty="0" err="1" smtClean="0">
                <a:solidFill>
                  <a:srgbClr val="295269"/>
                </a:solidFill>
                <a:latin typeface="Roboto"/>
                <a:ea typeface="Roboto"/>
                <a:cs typeface="Roboto"/>
                <a:sym typeface="Roboto"/>
              </a:rPr>
              <a:t>CoolTShirts</a:t>
            </a:r>
            <a:r>
              <a:rPr lang="en-US" sz="2400" b="1" dirty="0" smtClean="0">
                <a:solidFill>
                  <a:srgbClr val="295269"/>
                </a:solidFill>
                <a:latin typeface="Roboto"/>
                <a:ea typeface="Roboto"/>
                <a:cs typeface="Roboto"/>
                <a:sym typeface="Roboto"/>
              </a:rPr>
              <a:t> Website? </a:t>
            </a:r>
            <a:endParaRPr sz="2400" b="1" dirty="0">
              <a:solidFill>
                <a:srgbClr val="295269"/>
              </a:solidFill>
              <a:latin typeface="Roboto"/>
              <a:ea typeface="Roboto"/>
              <a:cs typeface="Roboto"/>
              <a:sym typeface="Roboto"/>
            </a:endParaRPr>
          </a:p>
        </p:txBody>
      </p:sp>
      <p:sp>
        <p:nvSpPr>
          <p:cNvPr id="331" name="Shape 331"/>
          <p:cNvSpPr txBox="1"/>
          <p:nvPr/>
        </p:nvSpPr>
        <p:spPr>
          <a:xfrm>
            <a:off x="642924" y="1228581"/>
            <a:ext cx="4920900" cy="1673611"/>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To determine this we have to first check what the schema shows for finding the pages. After a quick check, we can see that it’s defined by </a:t>
            </a:r>
            <a:r>
              <a:rPr lang="en-US" sz="1200" dirty="0" err="1" smtClean="0">
                <a:latin typeface="Roboto"/>
                <a:ea typeface="Roboto"/>
                <a:cs typeface="Roboto"/>
                <a:sym typeface="Roboto"/>
              </a:rPr>
              <a:t>page_name</a:t>
            </a:r>
            <a:endParaRPr lang="en-US" sz="1200" dirty="0" smtClean="0">
              <a:latin typeface="Roboto"/>
              <a:ea typeface="Roboto"/>
              <a:cs typeface="Roboto"/>
              <a:sym typeface="Roboto"/>
            </a:endParaRPr>
          </a:p>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If we run a query that pulls the distinct page name from the page visits table, we’re able to see the exact pages that exist in their website. </a:t>
            </a:r>
            <a:endParaRPr sz="1200" dirty="0">
              <a:latin typeface="Roboto"/>
              <a:ea typeface="Roboto"/>
              <a:cs typeface="Roboto"/>
              <a:sym typeface="Roboto"/>
            </a:endParaRPr>
          </a:p>
        </p:txBody>
      </p:sp>
      <p:graphicFrame>
        <p:nvGraphicFramePr>
          <p:cNvPr id="332" name="Shape 332"/>
          <p:cNvGraphicFramePr/>
          <p:nvPr>
            <p:extLst>
              <p:ext uri="{D42A27DB-BD31-4B8C-83A1-F6EECF244321}">
                <p14:modId xmlns:p14="http://schemas.microsoft.com/office/powerpoint/2010/main" val="1002095651"/>
              </p:ext>
            </p:extLst>
          </p:nvPr>
        </p:nvGraphicFramePr>
        <p:xfrm>
          <a:off x="5949876" y="1201325"/>
          <a:ext cx="2127600" cy="3401735"/>
        </p:xfrm>
        <a:graphic>
          <a:graphicData uri="http://schemas.openxmlformats.org/drawingml/2006/table">
            <a:tbl>
              <a:tblPr>
                <a:noFill/>
                <a:tableStyleId>{8628B589-4659-4227-9C68-565DD4A46BFE}</a:tableStyleId>
              </a:tblPr>
              <a:tblGrid>
                <a:gridCol w="2127600"/>
              </a:tblGrid>
              <a:tr h="48591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1" i="0" u="none" strike="noStrike" kern="0" cap="none" spc="0" normalizeH="0" baseline="0" noProof="0" dirty="0" err="1" smtClean="0">
                          <a:ln>
                            <a:noFill/>
                          </a:ln>
                          <a:solidFill>
                            <a:srgbClr val="FFFFFF"/>
                          </a:solidFill>
                          <a:effectLst/>
                          <a:uLnTx/>
                          <a:uFillTx/>
                          <a:latin typeface="Arial"/>
                          <a:ea typeface="Arial"/>
                          <a:cs typeface="Arial"/>
                          <a:sym typeface="Arial"/>
                        </a:rPr>
                        <a:t>Page_name</a:t>
                      </a:r>
                      <a:endParaRPr kumimoji="0" lang="en" sz="1000" b="1" i="0" u="none" strike="noStrike" kern="0" cap="none" spc="0" normalizeH="0" baseline="0" noProof="0" dirty="0" smtClean="0">
                        <a:ln>
                          <a:noFill/>
                        </a:ln>
                        <a:solidFill>
                          <a:srgbClr val="FFFFFF"/>
                        </a:solidFill>
                        <a:effectLst/>
                        <a:uLnTx/>
                        <a:uFillTx/>
                        <a:latin typeface="Arial"/>
                        <a:ea typeface="Arial"/>
                        <a:cs typeface="Arial"/>
                        <a:sym typeface="Arial"/>
                      </a:endParaRP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r>
              <a:tr h="785445">
                <a:tc>
                  <a:txBody>
                    <a:bodyPr/>
                    <a:lstStyle/>
                    <a:p>
                      <a:pPr algn="ctr"/>
                      <a:r>
                        <a:rPr lang="en-US" dirty="0">
                          <a:solidFill>
                            <a:srgbClr val="525252"/>
                          </a:solidFill>
                          <a:effectLst/>
                        </a:rPr>
                        <a:t>1 - </a:t>
                      </a:r>
                      <a:r>
                        <a:rPr lang="en-US" dirty="0" err="1">
                          <a:solidFill>
                            <a:srgbClr val="525252"/>
                          </a:solidFill>
                          <a:effectLst/>
                        </a:rPr>
                        <a:t>landing_page</a:t>
                      </a:r>
                      <a:endParaRPr lang="en-US" dirty="0">
                        <a:solidFill>
                          <a:srgbClr val="525252"/>
                        </a:solidFill>
                        <a:effectLst/>
                      </a:endParaRPr>
                    </a:p>
                  </a:txBody>
                  <a:tcPr anchor="ctr">
                    <a:lnT w="9525" cap="flat" cmpd="sng">
                      <a:solidFill>
                        <a:srgbClr val="9E9E9E"/>
                      </a:solidFill>
                      <a:prstDash val="solid"/>
                      <a:round/>
                      <a:headEnd type="none" w="sm" len="sm"/>
                      <a:tailEnd type="none" w="sm" len="sm"/>
                    </a:lnT>
                  </a:tcPr>
                </a:tc>
              </a:tr>
              <a:tr h="785445">
                <a:tc>
                  <a:txBody>
                    <a:bodyPr/>
                    <a:lstStyle/>
                    <a:p>
                      <a:pPr algn="ctr"/>
                      <a:r>
                        <a:rPr lang="en-US" dirty="0">
                          <a:solidFill>
                            <a:srgbClr val="525252"/>
                          </a:solidFill>
                          <a:effectLst/>
                        </a:rPr>
                        <a:t>2 - </a:t>
                      </a:r>
                      <a:r>
                        <a:rPr lang="en-US" dirty="0" err="1">
                          <a:solidFill>
                            <a:srgbClr val="525252"/>
                          </a:solidFill>
                          <a:effectLst/>
                        </a:rPr>
                        <a:t>shopping_cart</a:t>
                      </a:r>
                      <a:endParaRPr lang="en-US" dirty="0">
                        <a:solidFill>
                          <a:srgbClr val="525252"/>
                        </a:solidFill>
                        <a:effectLst/>
                      </a:endParaRPr>
                    </a:p>
                  </a:txBody>
                  <a:tcPr anchor="ctr"/>
                </a:tc>
              </a:tr>
              <a:tr h="751019">
                <a:tc>
                  <a:txBody>
                    <a:bodyPr/>
                    <a:lstStyle/>
                    <a:p>
                      <a:pPr algn="ctr"/>
                      <a:r>
                        <a:rPr lang="en-US" dirty="0">
                          <a:solidFill>
                            <a:srgbClr val="525252"/>
                          </a:solidFill>
                          <a:effectLst/>
                        </a:rPr>
                        <a:t>3 - checkout</a:t>
                      </a:r>
                    </a:p>
                  </a:txBody>
                  <a:tcPr anchor="ctr"/>
                </a:tc>
              </a:tr>
              <a:tr h="593916">
                <a:tc>
                  <a:txBody>
                    <a:bodyPr/>
                    <a:lstStyle/>
                    <a:p>
                      <a:pPr algn="ctr"/>
                      <a:r>
                        <a:rPr lang="en-US" dirty="0">
                          <a:solidFill>
                            <a:srgbClr val="525252"/>
                          </a:solidFill>
                          <a:effectLst/>
                        </a:rPr>
                        <a:t>4 - purchase</a:t>
                      </a:r>
                    </a:p>
                  </a:txBody>
                  <a:tcPr anchor="ctr"/>
                </a:tc>
              </a:tr>
            </a:tbl>
          </a:graphicData>
        </a:graphic>
      </p:graphicFrame>
      <p:sp>
        <p:nvSpPr>
          <p:cNvPr id="5" name="Shape 323"/>
          <p:cNvSpPr txBox="1"/>
          <p:nvPr/>
        </p:nvSpPr>
        <p:spPr>
          <a:xfrm>
            <a:off x="1167924" y="3094191"/>
            <a:ext cx="3870900" cy="1421861"/>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 sz="900" dirty="0">
                <a:latin typeface="Courier New"/>
                <a:ea typeface="Courier New"/>
                <a:cs typeface="Courier New"/>
                <a:sym typeface="Courier New"/>
              </a:rPr>
              <a:t>SELECT DISTINCT(</a:t>
            </a:r>
            <a:r>
              <a:rPr lang="en" sz="900" dirty="0" err="1">
                <a:latin typeface="Courier New"/>
                <a:ea typeface="Courier New"/>
                <a:cs typeface="Courier New"/>
                <a:sym typeface="Courier New"/>
              </a:rPr>
              <a:t>page_name</a:t>
            </a:r>
            <a:r>
              <a:rPr lang="en" sz="900" dirty="0">
                <a:latin typeface="Courier New"/>
                <a:ea typeface="Courier New"/>
                <a:cs typeface="Courier New"/>
                <a:sym typeface="Courier New"/>
              </a:rPr>
              <a:t>) FROM </a:t>
            </a:r>
            <a:r>
              <a:rPr lang="en" sz="900" dirty="0" err="1">
                <a:latin typeface="Courier New"/>
                <a:ea typeface="Courier New"/>
                <a:cs typeface="Courier New"/>
                <a:sym typeface="Courier New"/>
              </a:rPr>
              <a:t>page_visits</a:t>
            </a:r>
            <a:r>
              <a:rPr lang="en" sz="900" dirty="0">
                <a:latin typeface="Courier New"/>
                <a:ea typeface="Courier New"/>
                <a:cs typeface="Courier New"/>
                <a:sym typeface="Courier New"/>
              </a:rPr>
              <a:t>;</a:t>
            </a:r>
            <a:endParaRPr sz="900" dirty="0">
              <a:latin typeface="Courier New"/>
              <a:ea typeface="Courier New"/>
              <a:cs typeface="Courier New"/>
              <a:sym typeface="Courier New"/>
            </a:endParaRPr>
          </a:p>
        </p:txBody>
      </p:sp>
    </p:spTree>
    <p:extLst>
      <p:ext uri="{BB962C8B-B14F-4D97-AF65-F5344CB8AC3E}">
        <p14:creationId xmlns:p14="http://schemas.microsoft.com/office/powerpoint/2010/main" val="2001504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smtClean="0">
                <a:solidFill>
                  <a:schemeClr val="lt1"/>
                </a:solidFill>
                <a:latin typeface="Roboto Black"/>
                <a:ea typeface="Roboto Black"/>
                <a:cs typeface="Roboto Black"/>
                <a:sym typeface="Roboto Black"/>
              </a:rPr>
              <a:t>2</a:t>
            </a:r>
            <a:r>
              <a:rPr lang="en" sz="4800" dirty="0" smtClean="0">
                <a:solidFill>
                  <a:schemeClr val="lt1"/>
                </a:solidFill>
                <a:latin typeface="Roboto Black"/>
                <a:ea typeface="Roboto Black"/>
                <a:cs typeface="Roboto Black"/>
                <a:sym typeface="Roboto Black"/>
              </a:rPr>
              <a:t>. </a:t>
            </a:r>
            <a:r>
              <a:rPr lang="en-US" sz="4800" dirty="0" smtClean="0">
                <a:solidFill>
                  <a:schemeClr val="lt1"/>
                </a:solidFill>
                <a:latin typeface="Roboto Black"/>
                <a:ea typeface="Roboto Black"/>
                <a:cs typeface="Roboto Black"/>
                <a:sym typeface="Roboto Black"/>
              </a:rPr>
              <a:t>Get familiar with </a:t>
            </a:r>
            <a:r>
              <a:rPr lang="en-US" sz="4800" dirty="0" err="1" smtClean="0">
                <a:solidFill>
                  <a:schemeClr val="lt1"/>
                </a:solidFill>
                <a:latin typeface="Roboto Black"/>
                <a:ea typeface="Roboto Black"/>
                <a:cs typeface="Roboto Black"/>
                <a:sym typeface="Roboto Black"/>
              </a:rPr>
              <a:t>CoolTShirts</a:t>
            </a:r>
            <a:endParaRPr dirty="0"/>
          </a:p>
        </p:txBody>
      </p:sp>
    </p:spTree>
    <p:extLst>
      <p:ext uri="{BB962C8B-B14F-4D97-AF65-F5344CB8AC3E}">
        <p14:creationId xmlns:p14="http://schemas.microsoft.com/office/powerpoint/2010/main" val="47413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87847" y="286247"/>
            <a:ext cx="8520600" cy="565682"/>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400" b="1" dirty="0" smtClean="0">
                <a:solidFill>
                  <a:srgbClr val="295269"/>
                </a:solidFill>
                <a:latin typeface="Roboto"/>
                <a:ea typeface="Roboto"/>
                <a:cs typeface="Roboto"/>
                <a:sym typeface="Roboto"/>
              </a:rPr>
              <a:t>2</a:t>
            </a:r>
            <a:r>
              <a:rPr lang="en" sz="2400" b="1" dirty="0" smtClean="0">
                <a:solidFill>
                  <a:srgbClr val="295269"/>
                </a:solidFill>
                <a:latin typeface="Roboto"/>
                <a:ea typeface="Roboto"/>
                <a:cs typeface="Roboto"/>
                <a:sym typeface="Roboto"/>
              </a:rPr>
              <a:t>.1 </a:t>
            </a:r>
            <a:r>
              <a:rPr lang="en-US" sz="2400" b="1" dirty="0" smtClean="0">
                <a:solidFill>
                  <a:srgbClr val="295269"/>
                </a:solidFill>
                <a:latin typeface="Roboto"/>
                <a:ea typeface="Roboto"/>
                <a:cs typeface="Roboto"/>
                <a:sym typeface="Roboto"/>
              </a:rPr>
              <a:t>How many first touches is each campaign responsible for?</a:t>
            </a:r>
            <a:endParaRPr sz="2400" b="1" dirty="0">
              <a:solidFill>
                <a:srgbClr val="295269"/>
              </a:solidFill>
              <a:latin typeface="Roboto"/>
              <a:ea typeface="Roboto"/>
              <a:cs typeface="Roboto"/>
              <a:sym typeface="Roboto"/>
            </a:endParaRPr>
          </a:p>
        </p:txBody>
      </p:sp>
      <p:sp>
        <p:nvSpPr>
          <p:cNvPr id="5" name="Shape 323"/>
          <p:cNvSpPr txBox="1"/>
          <p:nvPr/>
        </p:nvSpPr>
        <p:spPr>
          <a:xfrm>
            <a:off x="289090" y="935418"/>
            <a:ext cx="4362422" cy="1942396"/>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WITH </a:t>
            </a:r>
            <a:r>
              <a:rPr lang="en-US" sz="900" dirty="0" err="1">
                <a:latin typeface="Courier New"/>
                <a:ea typeface="Courier New"/>
                <a:cs typeface="Courier New"/>
                <a:sym typeface="Courier New"/>
              </a:rPr>
              <a:t>first_touch</a:t>
            </a:r>
            <a:r>
              <a:rPr lang="en-US" sz="900" dirty="0">
                <a:latin typeface="Courier New"/>
                <a:ea typeface="Courier New"/>
                <a:cs typeface="Courier New"/>
                <a:sym typeface="Courier New"/>
              </a:rPr>
              <a:t> AS </a:t>
            </a:r>
            <a:r>
              <a:rPr lang="en-US" sz="900" dirty="0" smtClean="0">
                <a:latin typeface="Courier New"/>
                <a:ea typeface="Courier New"/>
                <a:cs typeface="Courier New"/>
                <a:sym typeface="Courier New"/>
              </a:rPr>
              <a:t>(SELECT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        </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MIN(timestamp</a:t>
            </a:r>
            <a:r>
              <a:rPr lang="en-US" sz="900" dirty="0">
                <a:latin typeface="Courier New"/>
                <a:ea typeface="Courier New"/>
                <a:cs typeface="Courier New"/>
                <a:sym typeface="Courier New"/>
              </a:rPr>
              <a:t>) as </a:t>
            </a:r>
            <a:r>
              <a:rPr lang="en-US" sz="900" dirty="0" err="1">
                <a:latin typeface="Courier New"/>
                <a:ea typeface="Courier New"/>
                <a:cs typeface="Courier New"/>
                <a:sym typeface="Courier New"/>
              </a:rPr>
              <a:t>first_touch_at</a:t>
            </a:r>
            <a:r>
              <a:rPr lang="en-US" sz="900" dirty="0">
                <a:latin typeface="Courier New"/>
                <a:ea typeface="Courier New"/>
                <a:cs typeface="Courier New"/>
                <a:sym typeface="Courier New"/>
              </a:rPr>
              <a:t>    </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FROM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    </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GROUP </a:t>
            </a:r>
            <a:r>
              <a:rPr lang="en-US" sz="900" dirty="0">
                <a:latin typeface="Courier New"/>
                <a:ea typeface="Courier New"/>
                <a:cs typeface="Courier New"/>
                <a:sym typeface="Courier New"/>
              </a:rPr>
              <a:t>BY </a:t>
            </a:r>
            <a:r>
              <a:rPr lang="en-US" sz="900" dirty="0" err="1">
                <a:latin typeface="Courier New"/>
                <a:ea typeface="Courier New"/>
                <a:cs typeface="Courier New"/>
                <a:sym typeface="Courier New"/>
              </a:rPr>
              <a:t>user_id</a:t>
            </a:r>
            <a:r>
              <a:rPr lang="en-US" sz="900" dirty="0" smtClean="0">
                <a:latin typeface="Courier New"/>
                <a:ea typeface="Courier New"/>
                <a:cs typeface="Courier New"/>
                <a:sym typeface="Courier New"/>
              </a:rPr>
              <a:t>)</a:t>
            </a:r>
          </a:p>
          <a:p>
            <a:pPr lvl="0">
              <a:buClr>
                <a:schemeClr val="dk1"/>
              </a:buClr>
              <a:buSzPts val="1100"/>
            </a:pPr>
            <a:r>
              <a:rPr lang="en-US" sz="900" dirty="0" smtClean="0">
                <a:latin typeface="Courier New"/>
                <a:ea typeface="Courier New"/>
                <a:cs typeface="Courier New"/>
                <a:sym typeface="Courier New"/>
              </a:rPr>
              <a:t>SELECT COUNT(</a:t>
            </a:r>
            <a:r>
              <a:rPr lang="en-US" sz="900" dirty="0" err="1" smtClean="0">
                <a:latin typeface="Courier New"/>
                <a:ea typeface="Courier New"/>
                <a:cs typeface="Courier New"/>
                <a:sym typeface="Courier New"/>
              </a:rPr>
              <a:t>first_touch_at</a:t>
            </a:r>
            <a:r>
              <a:rPr lang="en-US" sz="900" dirty="0" smtClean="0">
                <a:latin typeface="Courier New"/>
                <a:ea typeface="Courier New"/>
                <a:cs typeface="Courier New"/>
                <a:sym typeface="Courier New"/>
              </a:rPr>
              <a:t>),</a:t>
            </a:r>
          </a:p>
          <a:p>
            <a:pPr lvl="0">
              <a:buClr>
                <a:schemeClr val="dk1"/>
              </a:buClr>
              <a:buSzPts val="1100"/>
            </a:pPr>
            <a:r>
              <a:rPr lang="en-US" sz="900" dirty="0" err="1" smtClean="0">
                <a:latin typeface="Courier New"/>
                <a:ea typeface="Courier New"/>
                <a:cs typeface="Courier New"/>
                <a:sym typeface="Courier New"/>
              </a:rPr>
              <a:t>ft.first_touch_at</a:t>
            </a:r>
            <a:r>
              <a:rPr lang="en-US" sz="900" dirty="0" smtClean="0">
                <a:latin typeface="Courier New"/>
                <a:ea typeface="Courier New"/>
                <a:cs typeface="Courier New"/>
                <a:sym typeface="Courier New"/>
              </a:rPr>
              <a:t>,</a:t>
            </a:r>
          </a:p>
          <a:p>
            <a:pPr lvl="0">
              <a:buClr>
                <a:schemeClr val="dk1"/>
              </a:buClr>
              <a:buSzPts val="1100"/>
            </a:pPr>
            <a:r>
              <a:rPr lang="en-US" sz="900" dirty="0" err="1" smtClean="0">
                <a:latin typeface="Courier New"/>
                <a:ea typeface="Courier New"/>
                <a:cs typeface="Courier New"/>
                <a:sym typeface="Courier New"/>
              </a:rPr>
              <a:t>pv.utm_campaign</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FROM </a:t>
            </a:r>
            <a:r>
              <a:rPr lang="en-US" sz="900" dirty="0" err="1">
                <a:latin typeface="Courier New"/>
                <a:ea typeface="Courier New"/>
                <a:cs typeface="Courier New"/>
                <a:sym typeface="Courier New"/>
              </a:rPr>
              <a:t>first_touch</a:t>
            </a:r>
            <a:r>
              <a:rPr lang="en-US" sz="900" dirty="0">
                <a:latin typeface="Courier New"/>
                <a:ea typeface="Courier New"/>
                <a:cs typeface="Courier New"/>
                <a:sym typeface="Courier New"/>
              </a:rPr>
              <a:t> </a:t>
            </a:r>
            <a:r>
              <a:rPr lang="en-US" sz="900" dirty="0" err="1" smtClean="0">
                <a:latin typeface="Courier New"/>
                <a:ea typeface="Courier New"/>
                <a:cs typeface="Courier New"/>
                <a:sym typeface="Courier New"/>
              </a:rPr>
              <a:t>ft</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JOIN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 </a:t>
            </a:r>
            <a:r>
              <a:rPr lang="en-US" sz="900" dirty="0" err="1" smtClean="0">
                <a:latin typeface="Courier New"/>
                <a:ea typeface="Courier New"/>
                <a:cs typeface="Courier New"/>
                <a:sym typeface="Courier New"/>
              </a:rPr>
              <a:t>pv</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ON </a:t>
            </a:r>
            <a:r>
              <a:rPr lang="en-US" sz="900" dirty="0" err="1">
                <a:latin typeface="Courier New"/>
                <a:ea typeface="Courier New"/>
                <a:cs typeface="Courier New"/>
                <a:sym typeface="Courier New"/>
              </a:rPr>
              <a:t>ft.user_id</a:t>
            </a:r>
            <a:r>
              <a:rPr lang="en-US" sz="900" dirty="0">
                <a:latin typeface="Courier New"/>
                <a:ea typeface="Courier New"/>
                <a:cs typeface="Courier New"/>
                <a:sym typeface="Courier New"/>
              </a:rPr>
              <a:t> = </a:t>
            </a:r>
            <a:r>
              <a:rPr lang="en-US" sz="900" dirty="0" err="1" smtClean="0">
                <a:latin typeface="Courier New"/>
                <a:ea typeface="Courier New"/>
                <a:cs typeface="Courier New"/>
                <a:sym typeface="Courier New"/>
              </a:rPr>
              <a:t>pv.user_id</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AND </a:t>
            </a:r>
            <a:r>
              <a:rPr lang="en-US" sz="900" dirty="0" err="1">
                <a:latin typeface="Courier New"/>
                <a:ea typeface="Courier New"/>
                <a:cs typeface="Courier New"/>
                <a:sym typeface="Courier New"/>
              </a:rPr>
              <a:t>ft.first_touch_at</a:t>
            </a:r>
            <a:r>
              <a:rPr lang="en-US" sz="900" dirty="0">
                <a:latin typeface="Courier New"/>
                <a:ea typeface="Courier New"/>
                <a:cs typeface="Courier New"/>
                <a:sym typeface="Courier New"/>
              </a:rPr>
              <a:t> = </a:t>
            </a:r>
            <a:r>
              <a:rPr lang="en-US" sz="900" dirty="0" err="1" smtClean="0">
                <a:latin typeface="Courier New"/>
                <a:ea typeface="Courier New"/>
                <a:cs typeface="Courier New"/>
                <a:sym typeface="Courier New"/>
              </a:rPr>
              <a:t>pv.timestamp</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GROUP </a:t>
            </a:r>
            <a:r>
              <a:rPr lang="en-US" sz="900" dirty="0">
                <a:latin typeface="Courier New"/>
                <a:ea typeface="Courier New"/>
                <a:cs typeface="Courier New"/>
                <a:sym typeface="Courier New"/>
              </a:rPr>
              <a:t>BY </a:t>
            </a:r>
            <a:r>
              <a:rPr lang="en-US" sz="900" dirty="0" err="1" smtClean="0">
                <a:latin typeface="Courier New"/>
                <a:ea typeface="Courier New"/>
                <a:cs typeface="Courier New"/>
                <a:sym typeface="Courier New"/>
              </a:rPr>
              <a:t>pv.utm_campaign</a:t>
            </a:r>
            <a:endParaRPr lang="en-US" sz="900" dirty="0" smtClean="0">
              <a:latin typeface="Courier New"/>
              <a:ea typeface="Courier New"/>
              <a:cs typeface="Courier New"/>
              <a:sym typeface="Courier New"/>
            </a:endParaRPr>
          </a:p>
          <a:p>
            <a:pPr lvl="0">
              <a:buClr>
                <a:schemeClr val="dk1"/>
              </a:buClr>
              <a:buSzPts val="1100"/>
            </a:pPr>
            <a:r>
              <a:rPr lang="en-US" sz="900" dirty="0" smtClean="0">
                <a:latin typeface="Courier New"/>
                <a:ea typeface="Courier New"/>
                <a:cs typeface="Courier New"/>
                <a:sym typeface="Courier New"/>
              </a:rPr>
              <a:t>ORDER </a:t>
            </a:r>
            <a:r>
              <a:rPr lang="en-US" sz="900" dirty="0">
                <a:latin typeface="Courier New"/>
                <a:ea typeface="Courier New"/>
                <a:cs typeface="Courier New"/>
                <a:sym typeface="Courier New"/>
              </a:rPr>
              <a:t>BY 1 DESC;</a:t>
            </a:r>
            <a:endParaRPr sz="900" dirty="0">
              <a:latin typeface="Courier New"/>
              <a:ea typeface="Courier New"/>
              <a:cs typeface="Courier New"/>
              <a:sym typeface="Courier New"/>
            </a:endParaRPr>
          </a:p>
        </p:txBody>
      </p:sp>
      <p:graphicFrame>
        <p:nvGraphicFramePr>
          <p:cNvPr id="2" name="Table 1"/>
          <p:cNvGraphicFramePr>
            <a:graphicFrameLocks noGrp="1"/>
          </p:cNvGraphicFramePr>
          <p:nvPr>
            <p:extLst>
              <p:ext uri="{D42A27DB-BD31-4B8C-83A1-F6EECF244321}">
                <p14:modId xmlns:p14="http://schemas.microsoft.com/office/powerpoint/2010/main" val="1993863387"/>
              </p:ext>
            </p:extLst>
          </p:nvPr>
        </p:nvGraphicFramePr>
        <p:xfrm>
          <a:off x="4810539" y="1455090"/>
          <a:ext cx="4094922" cy="2862467"/>
        </p:xfrm>
        <a:graphic>
          <a:graphicData uri="http://schemas.openxmlformats.org/drawingml/2006/table">
            <a:tbl>
              <a:tblPr/>
              <a:tblGrid>
                <a:gridCol w="1151484"/>
                <a:gridCol w="1185551"/>
                <a:gridCol w="1757887"/>
              </a:tblGrid>
              <a:tr h="577447">
                <a:tc>
                  <a:txBody>
                    <a:bodyPr/>
                    <a:lstStyle/>
                    <a:p>
                      <a:pPr algn="ctr"/>
                      <a:r>
                        <a:rPr lang="en-US" dirty="0">
                          <a:solidFill>
                            <a:srgbClr val="292929"/>
                          </a:solidFill>
                          <a:effectLst/>
                        </a:rPr>
                        <a:t>COUNT(</a:t>
                      </a:r>
                      <a:r>
                        <a:rPr lang="en-US" dirty="0" err="1">
                          <a:solidFill>
                            <a:srgbClr val="292929"/>
                          </a:solidFill>
                          <a:effectLst/>
                        </a:rPr>
                        <a:t>first_touch_at</a:t>
                      </a:r>
                      <a:r>
                        <a:rPr lang="en-US" dirty="0">
                          <a:solidFill>
                            <a:srgbClr val="292929"/>
                          </a:solidFill>
                          <a:effectLst/>
                        </a:rPr>
                        <a:t>)</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solidFill>
                  </a:tcPr>
                </a:tc>
                <a:tc>
                  <a:txBody>
                    <a:bodyPr/>
                    <a:lstStyle/>
                    <a:p>
                      <a:pPr algn="ctr"/>
                      <a:r>
                        <a:rPr lang="en-US" dirty="0" err="1">
                          <a:solidFill>
                            <a:srgbClr val="292929"/>
                          </a:solidFill>
                          <a:effectLst/>
                        </a:rPr>
                        <a:t>first_touch_at</a:t>
                      </a:r>
                      <a:endParaRPr lang="en-US" dirty="0">
                        <a:solidFill>
                          <a:srgbClr val="292929"/>
                        </a:solidFill>
                        <a:effectLst/>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solidFill>
                  </a:tcPr>
                </a:tc>
                <a:tc>
                  <a:txBody>
                    <a:bodyPr/>
                    <a:lstStyle/>
                    <a:p>
                      <a:pPr algn="ctr"/>
                      <a:r>
                        <a:rPr lang="en-US" dirty="0" err="1">
                          <a:solidFill>
                            <a:srgbClr val="292929"/>
                          </a:solidFill>
                          <a:effectLst/>
                        </a:rPr>
                        <a:t>utm_campaign</a:t>
                      </a:r>
                      <a:endParaRPr lang="en-US" dirty="0">
                        <a:solidFill>
                          <a:srgbClr val="292929"/>
                        </a:solidFill>
                        <a:effectLst/>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solidFill>
                  </a:tcPr>
                </a:tc>
              </a:tr>
              <a:tr h="571255">
                <a:tc>
                  <a:txBody>
                    <a:bodyPr/>
                    <a:lstStyle/>
                    <a:p>
                      <a:pPr algn="ctr"/>
                      <a:r>
                        <a:rPr lang="is-IS">
                          <a:solidFill>
                            <a:srgbClr val="525252"/>
                          </a:solidFill>
                          <a:effectLst/>
                        </a:rPr>
                        <a:t>622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a:solidFill>
                            <a:srgbClr val="525252"/>
                          </a:solidFill>
                          <a:effectLst/>
                        </a:rPr>
                        <a:t>2018-01-13 23:30:09</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a:solidFill>
                            <a:srgbClr val="525252"/>
                          </a:solidFill>
                          <a:effectLst/>
                        </a:rPr>
                        <a:t>interview-with-cool-tshirts-founder</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571255">
                <a:tc>
                  <a:txBody>
                    <a:bodyPr/>
                    <a:lstStyle/>
                    <a:p>
                      <a:pPr algn="ctr"/>
                      <a:r>
                        <a:rPr lang="is-IS" dirty="0">
                          <a:solidFill>
                            <a:srgbClr val="525252"/>
                          </a:solidFill>
                          <a:effectLst/>
                        </a:rPr>
                        <a:t>612</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mr-IN">
                          <a:solidFill>
                            <a:srgbClr val="525252"/>
                          </a:solidFill>
                          <a:effectLst/>
                        </a:rPr>
                        <a:t>2018-01-25 00:04:39</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a:solidFill>
                            <a:srgbClr val="525252"/>
                          </a:solidFill>
                          <a:effectLst/>
                        </a:rPr>
                        <a:t>getting-to-know-cool-tshirts</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571255">
                <a:tc>
                  <a:txBody>
                    <a:bodyPr/>
                    <a:lstStyle/>
                    <a:p>
                      <a:pPr algn="ctr"/>
                      <a:r>
                        <a:rPr lang="ru-RU">
                          <a:solidFill>
                            <a:srgbClr val="525252"/>
                          </a:solidFill>
                          <a:effectLst/>
                        </a:rPr>
                        <a:t>576</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a:solidFill>
                            <a:srgbClr val="525252"/>
                          </a:solidFill>
                          <a:effectLst/>
                        </a:rPr>
                        <a:t>2018-01-04 05:59:46</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a:solidFill>
                            <a:srgbClr val="525252"/>
                          </a:solidFill>
                          <a:effectLst/>
                        </a:rPr>
                        <a:t>ten-crazy-cool-tshirts-facts</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r h="571255">
                <a:tc>
                  <a:txBody>
                    <a:bodyPr/>
                    <a:lstStyle/>
                    <a:p>
                      <a:pPr algn="ctr"/>
                      <a:r>
                        <a:rPr lang="is-IS">
                          <a:solidFill>
                            <a:srgbClr val="525252"/>
                          </a:solidFill>
                          <a:effectLst/>
                        </a:rPr>
                        <a:t>169</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is-IS">
                          <a:solidFill>
                            <a:srgbClr val="525252"/>
                          </a:solidFill>
                          <a:effectLst/>
                        </a:rPr>
                        <a:t>2018-01-13 13:20:49</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algn="ctr"/>
                      <a:r>
                        <a:rPr lang="en-US" dirty="0">
                          <a:solidFill>
                            <a:srgbClr val="525252"/>
                          </a:solidFill>
                          <a:effectLst/>
                        </a:rPr>
                        <a:t>cool-</a:t>
                      </a:r>
                      <a:r>
                        <a:rPr lang="en-US" dirty="0" err="1">
                          <a:solidFill>
                            <a:srgbClr val="525252"/>
                          </a:solidFill>
                          <a:effectLst/>
                        </a:rPr>
                        <a:t>tshirts</a:t>
                      </a:r>
                      <a:r>
                        <a:rPr lang="en-US" dirty="0">
                          <a:solidFill>
                            <a:srgbClr val="525252"/>
                          </a:solidFill>
                          <a:effectLst/>
                        </a:rPr>
                        <a:t>-search</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r>
            </a:tbl>
          </a:graphicData>
        </a:graphic>
      </p:graphicFrame>
      <p:sp>
        <p:nvSpPr>
          <p:cNvPr id="6" name="Shape 331"/>
          <p:cNvSpPr txBox="1"/>
          <p:nvPr/>
        </p:nvSpPr>
        <p:spPr>
          <a:xfrm>
            <a:off x="95416" y="2902225"/>
            <a:ext cx="4651511" cy="2182197"/>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In order to figure this out, I had to take the existing first touch query, and make some adjustments</a:t>
            </a:r>
          </a:p>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I added a COUNT(</a:t>
            </a:r>
            <a:r>
              <a:rPr lang="en-US" sz="1200" dirty="0" err="1" smtClean="0">
                <a:latin typeface="Roboto"/>
                <a:ea typeface="Roboto"/>
                <a:cs typeface="Roboto"/>
                <a:sym typeface="Roboto"/>
              </a:rPr>
              <a:t>first_touch_at</a:t>
            </a:r>
            <a:r>
              <a:rPr lang="en-US" sz="1200" dirty="0" smtClean="0">
                <a:latin typeface="Roboto"/>
                <a:ea typeface="Roboto"/>
                <a:cs typeface="Roboto"/>
                <a:sym typeface="Roboto"/>
              </a:rPr>
              <a:t>) so that we could count the exact number of first touches for each campaign that appears in the dataset</a:t>
            </a:r>
          </a:p>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I added the “group by” which helped to count the exact number of first touches per campaign specifically as opposed to counting the number of first touches for other columns</a:t>
            </a:r>
          </a:p>
          <a:p>
            <a:pPr marL="171450" lvl="0" indent="-190500" rtl="0">
              <a:lnSpc>
                <a:spcPct val="115000"/>
              </a:lnSpc>
              <a:spcBef>
                <a:spcPts val="0"/>
              </a:spcBef>
              <a:spcAft>
                <a:spcPts val="0"/>
              </a:spcAft>
              <a:buSzPts val="1200"/>
              <a:buChar char="●"/>
            </a:pPr>
            <a:r>
              <a:rPr lang="en-US" sz="1200" dirty="0" smtClean="0">
                <a:latin typeface="Roboto"/>
                <a:ea typeface="Roboto"/>
                <a:cs typeface="Roboto"/>
                <a:sym typeface="Roboto"/>
              </a:rPr>
              <a:t>I added the “order by” just to make the table more visually appealing</a:t>
            </a:r>
          </a:p>
        </p:txBody>
      </p:sp>
    </p:spTree>
    <p:extLst>
      <p:ext uri="{BB962C8B-B14F-4D97-AF65-F5344CB8AC3E}">
        <p14:creationId xmlns:p14="http://schemas.microsoft.com/office/powerpoint/2010/main" val="82869460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141</TotalTime>
  <Words>1091</Words>
  <Application>Microsoft Macintosh PowerPoint</Application>
  <PresentationFormat>On-screen Show (16:9)</PresentationFormat>
  <Paragraphs>228</Paragraphs>
  <Slides>13</Slides>
  <Notes>13</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13</vt:i4>
      </vt:variant>
    </vt:vector>
  </HeadingPairs>
  <TitlesOfParts>
    <vt:vector size="23" baseType="lpstr">
      <vt:lpstr>Courier New</vt:lpstr>
      <vt:lpstr>Dosis</vt:lpstr>
      <vt:lpstr>Mangal</vt:lpstr>
      <vt:lpstr>Roboto</vt:lpstr>
      <vt:lpstr>Roboto Black</vt:lpstr>
      <vt:lpstr>Roboto Thin</vt:lpstr>
      <vt:lpstr>Arial</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cp:lastModifiedBy>Microsoft Office User</cp:lastModifiedBy>
  <cp:revision>11</cp:revision>
  <dcterms:modified xsi:type="dcterms:W3CDTF">2019-06-12T11:50:58Z</dcterms:modified>
</cp:coreProperties>
</file>